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1"/>
  </p:notesMasterIdLst>
  <p:sldIdLst>
    <p:sldId id="772" r:id="rId5"/>
    <p:sldId id="773" r:id="rId6"/>
    <p:sldId id="774" r:id="rId7"/>
    <p:sldId id="775" r:id="rId8"/>
    <p:sldId id="776" r:id="rId9"/>
    <p:sldId id="777" r:id="rId10"/>
    <p:sldId id="778" r:id="rId11"/>
    <p:sldId id="779" r:id="rId12"/>
    <p:sldId id="780" r:id="rId13"/>
    <p:sldId id="783" r:id="rId14"/>
    <p:sldId id="782" r:id="rId15"/>
    <p:sldId id="784" r:id="rId16"/>
    <p:sldId id="786" r:id="rId17"/>
    <p:sldId id="713" r:id="rId18"/>
    <p:sldId id="714" r:id="rId19"/>
    <p:sldId id="715" r:id="rId20"/>
    <p:sldId id="732" r:id="rId21"/>
    <p:sldId id="733" r:id="rId22"/>
    <p:sldId id="764" r:id="rId23"/>
    <p:sldId id="789" r:id="rId24"/>
    <p:sldId id="790" r:id="rId25"/>
    <p:sldId id="791" r:id="rId26"/>
    <p:sldId id="793" r:id="rId27"/>
    <p:sldId id="794" r:id="rId28"/>
    <p:sldId id="795" r:id="rId29"/>
    <p:sldId id="787" r:id="rId30"/>
    <p:sldId id="797" r:id="rId31"/>
    <p:sldId id="796" r:id="rId32"/>
    <p:sldId id="792" r:id="rId33"/>
    <p:sldId id="788" r:id="rId34"/>
    <p:sldId id="799" r:id="rId35"/>
    <p:sldId id="798" r:id="rId36"/>
    <p:sldId id="800" r:id="rId37"/>
    <p:sldId id="801" r:id="rId38"/>
    <p:sldId id="802" r:id="rId39"/>
    <p:sldId id="804" r:id="rId40"/>
    <p:sldId id="803" r:id="rId41"/>
    <p:sldId id="805" r:id="rId42"/>
    <p:sldId id="806" r:id="rId43"/>
    <p:sldId id="807" r:id="rId44"/>
    <p:sldId id="808" r:id="rId45"/>
    <p:sldId id="809" r:id="rId46"/>
    <p:sldId id="810" r:id="rId47"/>
    <p:sldId id="811" r:id="rId48"/>
    <p:sldId id="812" r:id="rId49"/>
    <p:sldId id="813" r:id="rId50"/>
    <p:sldId id="814" r:id="rId51"/>
    <p:sldId id="815" r:id="rId52"/>
    <p:sldId id="816" r:id="rId53"/>
    <p:sldId id="818" r:id="rId54"/>
    <p:sldId id="819" r:id="rId55"/>
    <p:sldId id="820" r:id="rId56"/>
    <p:sldId id="821" r:id="rId57"/>
    <p:sldId id="822" r:id="rId58"/>
    <p:sldId id="823" r:id="rId59"/>
    <p:sldId id="817" r:id="rId60"/>
  </p:sldIdLst>
  <p:sldSz cx="1218723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C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p:cViewPr varScale="1">
        <p:scale>
          <a:sx n="82" d="100"/>
          <a:sy n="82" d="100"/>
        </p:scale>
        <p:origin x="696" y="67"/>
      </p:cViewPr>
      <p:guideLst>
        <p:guide orient="horz" pos="2183"/>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 Prestigio Solutions Olga Yaskova" userId="S::o.yaskova@prestigio.eu::f5b925f6-2e2d-4b68-926f-5865499a2537" providerId="AD" clId="Web-{52536466-D600-4EC9-BF3A-15954ACC881C}"/>
    <pc:docChg chg="modSld">
      <pc:chgData name="BA Prestigio Solutions Olga Yaskova" userId="S::o.yaskova@prestigio.eu::f5b925f6-2e2d-4b68-926f-5865499a2537" providerId="AD" clId="Web-{52536466-D600-4EC9-BF3A-15954ACC881C}" dt="2022-06-22T10:05:25.739" v="1" actId="20577"/>
      <pc:docMkLst>
        <pc:docMk/>
      </pc:docMkLst>
      <pc:sldChg chg="modSp">
        <pc:chgData name="BA Prestigio Solutions Olga Yaskova" userId="S::o.yaskova@prestigio.eu::f5b925f6-2e2d-4b68-926f-5865499a2537" providerId="AD" clId="Web-{52536466-D600-4EC9-BF3A-15954ACC881C}" dt="2022-06-22T10:05:25.739" v="1" actId="20577"/>
        <pc:sldMkLst>
          <pc:docMk/>
          <pc:sldMk cId="1175688605" sldId="819"/>
        </pc:sldMkLst>
        <pc:spChg chg="mod">
          <ac:chgData name="BA Prestigio Solutions Olga Yaskova" userId="S::o.yaskova@prestigio.eu::f5b925f6-2e2d-4b68-926f-5865499a2537" providerId="AD" clId="Web-{52536466-D600-4EC9-BF3A-15954ACC881C}" dt="2022-06-22T10:05:25.739" v="1" actId="20577"/>
          <ac:spMkLst>
            <pc:docMk/>
            <pc:sldMk cId="1175688605" sldId="819"/>
            <ac:spMk id="4" creationId="{00000000-0000-0000-0000-000000000000}"/>
          </ac:spMkLst>
        </pc:spChg>
      </pc:sldChg>
    </pc:docChg>
  </pc:docChgLst>
  <pc:docChgLst>
    <pc:chgData name="BA Prestigio Solutions Olga Yaskova" userId="S::o.yaskova@prestigio.eu::f5b925f6-2e2d-4b68-926f-5865499a2537" providerId="AD" clId="Web-{769C8D14-19C3-4AB6-8E67-A20C09D7C70A}"/>
    <pc:docChg chg="modSld">
      <pc:chgData name="BA Prestigio Solutions Olga Yaskova" userId="S::o.yaskova@prestigio.eu::f5b925f6-2e2d-4b68-926f-5865499a2537" providerId="AD" clId="Web-{769C8D14-19C3-4AB6-8E67-A20C09D7C70A}" dt="2022-06-22T10:39:07.788" v="0" actId="20577"/>
      <pc:docMkLst>
        <pc:docMk/>
      </pc:docMkLst>
      <pc:sldChg chg="modSp">
        <pc:chgData name="BA Prestigio Solutions Olga Yaskova" userId="S::o.yaskova@prestigio.eu::f5b925f6-2e2d-4b68-926f-5865499a2537" providerId="AD" clId="Web-{769C8D14-19C3-4AB6-8E67-A20C09D7C70A}" dt="2022-06-22T10:39:07.788" v="0" actId="20577"/>
        <pc:sldMkLst>
          <pc:docMk/>
          <pc:sldMk cId="1175688605" sldId="819"/>
        </pc:sldMkLst>
        <pc:spChg chg="mod">
          <ac:chgData name="BA Prestigio Solutions Olga Yaskova" userId="S::o.yaskova@prestigio.eu::f5b925f6-2e2d-4b68-926f-5865499a2537" providerId="AD" clId="Web-{769C8D14-19C3-4AB6-8E67-A20C09D7C70A}" dt="2022-06-22T10:39:07.788" v="0" actId="20577"/>
          <ac:spMkLst>
            <pc:docMk/>
            <pc:sldMk cId="1175688605" sldId="819"/>
            <ac:spMk id="4" creationId="{00000000-0000-0000-0000-000000000000}"/>
          </ac:spMkLst>
        </pc:spChg>
      </pc:sldChg>
    </pc:docChg>
  </pc:docChgLst>
  <pc:docChgLst>
    <pc:chgData name="BDM Prestigio Solutions Denis Sudlenkov" userId="fcfe7265-3223-495f-84ed-7fd0bff3c688" providerId="ADAL" clId="{F52334B8-3F2C-4793-87CB-F0ED040AB943}"/>
    <pc:docChg chg="undo custSel modSld sldOrd">
      <pc:chgData name="BDM Prestigio Solutions Denis Sudlenkov" userId="fcfe7265-3223-495f-84ed-7fd0bff3c688" providerId="ADAL" clId="{F52334B8-3F2C-4793-87CB-F0ED040AB943}" dt="2022-09-27T11:36:18.263" v="3"/>
      <pc:docMkLst>
        <pc:docMk/>
      </pc:docMkLst>
      <pc:sldChg chg="modSp mod">
        <pc:chgData name="BDM Prestigio Solutions Denis Sudlenkov" userId="fcfe7265-3223-495f-84ed-7fd0bff3c688" providerId="ADAL" clId="{F52334B8-3F2C-4793-87CB-F0ED040AB943}" dt="2022-09-27T11:36:14.778" v="1" actId="14100"/>
        <pc:sldMkLst>
          <pc:docMk/>
          <pc:sldMk cId="2204784353" sldId="818"/>
        </pc:sldMkLst>
        <pc:picChg chg="mod">
          <ac:chgData name="BDM Prestigio Solutions Denis Sudlenkov" userId="fcfe7265-3223-495f-84ed-7fd0bff3c688" providerId="ADAL" clId="{F52334B8-3F2C-4793-87CB-F0ED040AB943}" dt="2022-09-27T11:36:14.778" v="1" actId="14100"/>
          <ac:picMkLst>
            <pc:docMk/>
            <pc:sldMk cId="2204784353" sldId="818"/>
            <ac:picMk id="7" creationId="{00000000-0000-0000-0000-000000000000}"/>
          </ac:picMkLst>
        </pc:picChg>
      </pc:sldChg>
      <pc:sldChg chg="ord">
        <pc:chgData name="BDM Prestigio Solutions Denis Sudlenkov" userId="fcfe7265-3223-495f-84ed-7fd0bff3c688" providerId="ADAL" clId="{F52334B8-3F2C-4793-87CB-F0ED040AB943}" dt="2022-09-27T11:36:18.263" v="3"/>
        <pc:sldMkLst>
          <pc:docMk/>
          <pc:sldMk cId="1175688605" sldId="819"/>
        </pc:sldMkLst>
      </pc:sldChg>
    </pc:docChg>
  </pc:docChgLst>
  <pc:docChgLst>
    <pc:chgData name="BDM Prestigio Solutions Denis Sudlenkov" userId="fcfe7265-3223-495f-84ed-7fd0bff3c688" providerId="ADAL" clId="{ADE6D3FF-6C88-46A6-94DB-563045B9D66D}"/>
    <pc:docChg chg="sldOrd">
      <pc:chgData name="BDM Prestigio Solutions Denis Sudlenkov" userId="fcfe7265-3223-495f-84ed-7fd0bff3c688" providerId="ADAL" clId="{ADE6D3FF-6C88-46A6-94DB-563045B9D66D}" dt="2022-11-02T14:58:44.852" v="0" actId="20578"/>
      <pc:docMkLst>
        <pc:docMk/>
      </pc:docMkLst>
      <pc:sldChg chg="ord">
        <pc:chgData name="BDM Prestigio Solutions Denis Sudlenkov" userId="fcfe7265-3223-495f-84ed-7fd0bff3c688" providerId="ADAL" clId="{ADE6D3FF-6C88-46A6-94DB-563045B9D66D}" dt="2022-11-02T14:58:44.852" v="0" actId="20578"/>
        <pc:sldMkLst>
          <pc:docMk/>
          <pc:sldMk cId="1333903448" sldId="7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3E7991-7134-4964-B8F9-5C60CDFCAFBF}" type="datetimeFigureOut">
              <a:rPr lang="en-GB" smtClean="0"/>
              <a:pPr/>
              <a:t>02/11/2022</a:t>
            </a:fld>
            <a:endParaRPr lang="en-GB"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A516B0-E222-4C1E-992B-E109BFF25F40}" type="slidenum">
              <a:rPr lang="en-GB" smtClean="0"/>
              <a:pPr/>
              <a:t>‹#›</a:t>
            </a:fld>
            <a:endParaRPr lang="en-GB" dirty="0"/>
          </a:p>
        </p:txBody>
      </p:sp>
    </p:spTree>
    <p:extLst>
      <p:ext uri="{BB962C8B-B14F-4D97-AF65-F5344CB8AC3E}">
        <p14:creationId xmlns:p14="http://schemas.microsoft.com/office/powerpoint/2010/main" val="1491945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2" name="Freeform 21"/>
          <p:cNvSpPr>
            <a:spLocks/>
          </p:cNvSpPr>
          <p:nvPr userDrawn="1"/>
        </p:nvSpPr>
        <p:spPr bwMode="auto">
          <a:xfrm rot="16200000" flipH="1">
            <a:off x="4038603" y="-3135781"/>
            <a:ext cx="5449981" cy="13927980"/>
          </a:xfrm>
          <a:custGeom>
            <a:avLst/>
            <a:gdLst>
              <a:gd name="T0" fmla="*/ 7406 w 13770"/>
              <a:gd name="T1" fmla="*/ 0 h 35256"/>
              <a:gd name="T2" fmla="*/ 14 w 13770"/>
              <a:gd name="T3" fmla="*/ 22606 h 35256"/>
              <a:gd name="T4" fmla="*/ 17 w 13770"/>
              <a:gd name="T5" fmla="*/ 23528 h 35256"/>
              <a:gd name="T6" fmla="*/ 3108 w 13770"/>
              <a:gd name="T7" fmla="*/ 27177 h 35256"/>
              <a:gd name="T8" fmla="*/ 5236 w 13770"/>
              <a:gd name="T9" fmla="*/ 24790 h 35256"/>
              <a:gd name="T10" fmla="*/ 9659 w 13770"/>
              <a:gd name="T11" fmla="*/ 15647 h 35256"/>
              <a:gd name="T12" fmla="*/ 3205 w 13770"/>
              <a:gd name="T13" fmla="*/ 31710 h 35256"/>
              <a:gd name="T14" fmla="*/ 3213 w 13770"/>
              <a:gd name="T15" fmla="*/ 32927 h 35256"/>
              <a:gd name="T16" fmla="*/ 3210 w 13770"/>
              <a:gd name="T17" fmla="*/ 35256 h 35256"/>
              <a:gd name="T18" fmla="*/ 9676 w 13770"/>
              <a:gd name="T19" fmla="*/ 21131 h 35256"/>
              <a:gd name="T20" fmla="*/ 12299 w 13770"/>
              <a:gd name="T21" fmla="*/ 14157 h 35256"/>
              <a:gd name="T22" fmla="*/ 10477 w 13770"/>
              <a:gd name="T23" fmla="*/ 10945 h 35256"/>
              <a:gd name="T24" fmla="*/ 7835 w 13770"/>
              <a:gd name="T25" fmla="*/ 12879 h 35256"/>
              <a:gd name="T26" fmla="*/ 4592 w 13770"/>
              <a:gd name="T27" fmla="*/ 19026 h 35256"/>
              <a:gd name="T28" fmla="*/ 13770 w 13770"/>
              <a:gd name="T29" fmla="*/ 0 h 35256"/>
              <a:gd name="T30" fmla="*/ 7406 w 13770"/>
              <a:gd name="T31" fmla="*/ 0 h 3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70" h="35256">
                <a:moveTo>
                  <a:pt x="7406" y="0"/>
                </a:moveTo>
                <a:cubicBezTo>
                  <a:pt x="4785" y="4529"/>
                  <a:pt x="0" y="18191"/>
                  <a:pt x="14" y="22606"/>
                </a:cubicBezTo>
                <a:lnTo>
                  <a:pt x="17" y="23528"/>
                </a:lnTo>
                <a:lnTo>
                  <a:pt x="3108" y="27177"/>
                </a:lnTo>
                <a:cubicBezTo>
                  <a:pt x="3519" y="27686"/>
                  <a:pt x="4785" y="25565"/>
                  <a:pt x="5236" y="24790"/>
                </a:cubicBezTo>
                <a:cubicBezTo>
                  <a:pt x="6003" y="23469"/>
                  <a:pt x="6899" y="21496"/>
                  <a:pt x="9659" y="15647"/>
                </a:cubicBezTo>
                <a:cubicBezTo>
                  <a:pt x="8631" y="20143"/>
                  <a:pt x="4065" y="29110"/>
                  <a:pt x="3205" y="31710"/>
                </a:cubicBezTo>
                <a:lnTo>
                  <a:pt x="3213" y="32927"/>
                </a:lnTo>
                <a:lnTo>
                  <a:pt x="3210" y="35256"/>
                </a:lnTo>
                <a:cubicBezTo>
                  <a:pt x="4168" y="32803"/>
                  <a:pt x="8530" y="23585"/>
                  <a:pt x="9676" y="21131"/>
                </a:cubicBezTo>
                <a:cubicBezTo>
                  <a:pt x="10822" y="18677"/>
                  <a:pt x="12776" y="14998"/>
                  <a:pt x="12299" y="14157"/>
                </a:cubicBezTo>
                <a:lnTo>
                  <a:pt x="10477" y="10945"/>
                </a:lnTo>
                <a:cubicBezTo>
                  <a:pt x="9653" y="9494"/>
                  <a:pt x="9253" y="10214"/>
                  <a:pt x="7835" y="12879"/>
                </a:cubicBezTo>
                <a:cubicBezTo>
                  <a:pt x="6845" y="14741"/>
                  <a:pt x="5632" y="17134"/>
                  <a:pt x="4592" y="19026"/>
                </a:cubicBezTo>
                <a:cubicBezTo>
                  <a:pt x="6576" y="13571"/>
                  <a:pt x="11492" y="4214"/>
                  <a:pt x="13770" y="0"/>
                </a:cubicBezTo>
                <a:lnTo>
                  <a:pt x="7406" y="0"/>
                </a:lnTo>
                <a:close/>
              </a:path>
            </a:pathLst>
          </a:custGeom>
          <a:solidFill>
            <a:srgbClr val="D9DBDF">
              <a:alpha val="3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Parallelogram 27"/>
          <p:cNvSpPr/>
          <p:nvPr userDrawn="1"/>
        </p:nvSpPr>
        <p:spPr>
          <a:xfrm>
            <a:off x="11267864" y="5135745"/>
            <a:ext cx="2074261" cy="1337900"/>
          </a:xfrm>
          <a:prstGeom prst="parallelogram">
            <a:avLst>
              <a:gd name="adj" fmla="val 23861"/>
            </a:avLst>
          </a:prstGeom>
          <a:solidFill>
            <a:srgbClr val="D9DBD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arallelogram 22"/>
          <p:cNvSpPr/>
          <p:nvPr userDrawn="1"/>
        </p:nvSpPr>
        <p:spPr>
          <a:xfrm>
            <a:off x="10834951" y="4648199"/>
            <a:ext cx="711724" cy="2304305"/>
          </a:xfrm>
          <a:prstGeom prst="parallelogram">
            <a:avLst>
              <a:gd name="adj" fmla="val 77028"/>
            </a:avLst>
          </a:prstGeom>
          <a:solidFill>
            <a:srgbClr val="B5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userDrawn="1"/>
        </p:nvSpPr>
        <p:spPr>
          <a:xfrm>
            <a:off x="0"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1293019" y="4128219"/>
            <a:ext cx="9611506" cy="1739181"/>
          </a:xfrm>
        </p:spPr>
        <p:txBody>
          <a:bodyPr>
            <a:normAutofit/>
            <a:scene3d>
              <a:camera prst="orthographicFront"/>
              <a:lightRig rig="soft" dir="tl">
                <a:rot lat="0" lon="0" rev="0"/>
              </a:lightRig>
            </a:scene3d>
            <a:sp3d extrusionH="38100" prstMaterial="metal">
              <a:bevelT w="38100" h="19050"/>
              <a:contourClr>
                <a:schemeClr val="accent2">
                  <a:tint val="20000"/>
                </a:schemeClr>
              </a:contourClr>
            </a:sp3d>
          </a:bodyPr>
          <a:lstStyle>
            <a:lvl1pPr>
              <a:defRPr kumimoji="0" lang="en-US" sz="4800" b="0" kern="1200" cap="none" spc="50" dirty="0">
                <a:ln w="11430">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21" name="Subtitle 2"/>
          <p:cNvSpPr>
            <a:spLocks noGrp="1"/>
          </p:cNvSpPr>
          <p:nvPr>
            <p:ph type="subTitle" idx="1"/>
          </p:nvPr>
        </p:nvSpPr>
        <p:spPr>
          <a:xfrm>
            <a:off x="1293019" y="5933535"/>
            <a:ext cx="9611506" cy="540110"/>
          </a:xfrm>
        </p:spPr>
        <p:txBody>
          <a:bodyPr>
            <a:noAutofit/>
          </a:bodyPr>
          <a:lstStyle>
            <a:lvl1pPr marL="0" indent="0" algn="ctr" defTabSz="914400" rtl="0" eaLnBrk="1" latinLnBrk="0" hangingPunct="1">
              <a:spcBef>
                <a:spcPct val="0"/>
              </a:spcBef>
              <a:buNone/>
              <a:defRPr kumimoji="0" lang="en-US" sz="3200" b="0" kern="1200" cap="none" spc="50" dirty="0">
                <a:ln w="11430">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15" name="Group 14"/>
          <p:cNvGrpSpPr/>
          <p:nvPr userDrawn="1"/>
        </p:nvGrpSpPr>
        <p:grpSpPr>
          <a:xfrm>
            <a:off x="3185119" y="926198"/>
            <a:ext cx="5817000" cy="1179091"/>
            <a:chOff x="6931819" y="-1054294"/>
            <a:chExt cx="3884612" cy="787400"/>
          </a:xfrm>
        </p:grpSpPr>
        <p:sp>
          <p:nvSpPr>
            <p:cNvPr id="16" name="Freeform 5"/>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solidFill>
              <a:schemeClr val="tx1"/>
            </a:solid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sp>
          <p:nvSpPr>
            <p:cNvPr id="17" name="Freeform 6"/>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solidFill>
              <a:schemeClr val="tx1"/>
            </a:solidFill>
            <a:ln/>
            <a:effectLst/>
            <a:sp3d>
              <a:bevelT w="19050" h="6350" prst="angle"/>
            </a:sp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sp>
          <p:nvSpPr>
            <p:cNvPr id="18" name="Freeform 7"/>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solidFill>
              <a:schemeClr val="tx1"/>
            </a:solidFill>
            <a:ln/>
            <a:effectLst/>
            <a:sp3d>
              <a:bevelT w="19050" h="6350" prst="angle"/>
            </a:sp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grpSp>
      <p:grpSp>
        <p:nvGrpSpPr>
          <p:cNvPr id="24" name="Group 23"/>
          <p:cNvGrpSpPr>
            <a:grpSpLocks noChangeAspect="1"/>
          </p:cNvGrpSpPr>
          <p:nvPr userDrawn="1"/>
        </p:nvGrpSpPr>
        <p:grpSpPr>
          <a:xfrm>
            <a:off x="3991232" y="2273951"/>
            <a:ext cx="4908991" cy="1002649"/>
            <a:chOff x="6893719" y="5638800"/>
            <a:chExt cx="5083175" cy="1038225"/>
          </a:xfrm>
        </p:grpSpPr>
        <p:sp>
          <p:nvSpPr>
            <p:cNvPr id="25" name="Freeform 5"/>
            <p:cNvSpPr>
              <a:spLocks/>
            </p:cNvSpPr>
            <p:nvPr/>
          </p:nvSpPr>
          <p:spPr bwMode="auto">
            <a:xfrm>
              <a:off x="8836819" y="5638800"/>
              <a:ext cx="3140075" cy="1038225"/>
            </a:xfrm>
            <a:custGeom>
              <a:avLst/>
              <a:gdLst>
                <a:gd name="T0" fmla="*/ 275 w 6585"/>
                <a:gd name="T1" fmla="*/ 623 h 2153"/>
                <a:gd name="T2" fmla="*/ 4463 w 6585"/>
                <a:gd name="T3" fmla="*/ 164 h 2153"/>
                <a:gd name="T4" fmla="*/ 4627 w 6585"/>
                <a:gd name="T5" fmla="*/ 198 h 2153"/>
                <a:gd name="T6" fmla="*/ 5160 w 6585"/>
                <a:gd name="T7" fmla="*/ 846 h 2153"/>
                <a:gd name="T8" fmla="*/ 4660 w 6585"/>
                <a:gd name="T9" fmla="*/ 1171 h 2153"/>
                <a:gd name="T10" fmla="*/ 2875 w 6585"/>
                <a:gd name="T11" fmla="*/ 1623 h 2153"/>
                <a:gd name="T12" fmla="*/ 6235 w 6585"/>
                <a:gd name="T13" fmla="*/ 1046 h 2153"/>
                <a:gd name="T14" fmla="*/ 6585 w 6585"/>
                <a:gd name="T15" fmla="*/ 1199 h 2153"/>
                <a:gd name="T16" fmla="*/ 3840 w 6585"/>
                <a:gd name="T17" fmla="*/ 1800 h 2153"/>
                <a:gd name="T18" fmla="*/ 2514 w 6585"/>
                <a:gd name="T19" fmla="*/ 2037 h 2153"/>
                <a:gd name="T20" fmla="*/ 2010 w 6585"/>
                <a:gd name="T21" fmla="*/ 1596 h 2153"/>
                <a:gd name="T22" fmla="*/ 2450 w 6585"/>
                <a:gd name="T23" fmla="*/ 1198 h 2153"/>
                <a:gd name="T24" fmla="*/ 3660 w 6585"/>
                <a:gd name="T25" fmla="*/ 846 h 2153"/>
                <a:gd name="T26" fmla="*/ 0 w 6585"/>
                <a:gd name="T27" fmla="*/ 1762 h 2153"/>
                <a:gd name="T28" fmla="*/ 275 w 6585"/>
                <a:gd name="T29" fmla="*/ 62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85" h="2153">
                  <a:moveTo>
                    <a:pt x="275" y="623"/>
                  </a:moveTo>
                  <a:cubicBezTo>
                    <a:pt x="1175" y="323"/>
                    <a:pt x="3680" y="0"/>
                    <a:pt x="4463" y="164"/>
                  </a:cubicBezTo>
                  <a:lnTo>
                    <a:pt x="4627" y="198"/>
                  </a:lnTo>
                  <a:lnTo>
                    <a:pt x="5160" y="846"/>
                  </a:lnTo>
                  <a:cubicBezTo>
                    <a:pt x="5235" y="938"/>
                    <a:pt x="4819" y="1138"/>
                    <a:pt x="4660" y="1171"/>
                  </a:cubicBezTo>
                  <a:cubicBezTo>
                    <a:pt x="3867" y="1338"/>
                    <a:pt x="3675" y="1423"/>
                    <a:pt x="2875" y="1623"/>
                  </a:cubicBezTo>
                  <a:cubicBezTo>
                    <a:pt x="3846" y="1514"/>
                    <a:pt x="5225" y="1073"/>
                    <a:pt x="6235" y="1046"/>
                  </a:cubicBezTo>
                  <a:lnTo>
                    <a:pt x="6585" y="1199"/>
                  </a:lnTo>
                  <a:cubicBezTo>
                    <a:pt x="5225" y="1423"/>
                    <a:pt x="5203" y="1488"/>
                    <a:pt x="3840" y="1800"/>
                  </a:cubicBezTo>
                  <a:cubicBezTo>
                    <a:pt x="3402" y="1901"/>
                    <a:pt x="2646" y="2153"/>
                    <a:pt x="2514" y="2037"/>
                  </a:cubicBezTo>
                  <a:lnTo>
                    <a:pt x="2010" y="1596"/>
                  </a:lnTo>
                  <a:cubicBezTo>
                    <a:pt x="1782" y="1397"/>
                    <a:pt x="1925" y="1352"/>
                    <a:pt x="2450" y="1198"/>
                  </a:cubicBezTo>
                  <a:cubicBezTo>
                    <a:pt x="2817" y="1090"/>
                    <a:pt x="3286" y="962"/>
                    <a:pt x="3660" y="846"/>
                  </a:cubicBezTo>
                  <a:cubicBezTo>
                    <a:pt x="2619" y="999"/>
                    <a:pt x="832" y="1511"/>
                    <a:pt x="0" y="1762"/>
                  </a:cubicBezTo>
                  <a:lnTo>
                    <a:pt x="275" y="623"/>
                  </a:lnTo>
                  <a:close/>
                </a:path>
              </a:pathLst>
            </a:custGeom>
            <a:solidFill>
              <a:srgbClr val="B522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dirty="0"/>
            </a:p>
          </p:txBody>
        </p:sp>
        <p:sp>
          <p:nvSpPr>
            <p:cNvPr id="26" name="Freeform 6"/>
            <p:cNvSpPr>
              <a:spLocks noEditPoints="1"/>
            </p:cNvSpPr>
            <p:nvPr/>
          </p:nvSpPr>
          <p:spPr bwMode="auto">
            <a:xfrm>
              <a:off x="9001919" y="5884863"/>
              <a:ext cx="2114550" cy="511175"/>
            </a:xfrm>
            <a:custGeom>
              <a:avLst/>
              <a:gdLst>
                <a:gd name="T0" fmla="*/ 252 w 4437"/>
                <a:gd name="T1" fmla="*/ 314 h 1059"/>
                <a:gd name="T2" fmla="*/ 571 w 4437"/>
                <a:gd name="T3" fmla="*/ 67 h 1059"/>
                <a:gd name="T4" fmla="*/ 272 w 4437"/>
                <a:gd name="T5" fmla="*/ 742 h 1059"/>
                <a:gd name="T6" fmla="*/ 146 w 4437"/>
                <a:gd name="T7" fmla="*/ 495 h 1059"/>
                <a:gd name="T8" fmla="*/ 4379 w 4437"/>
                <a:gd name="T9" fmla="*/ 644 h 1059"/>
                <a:gd name="T10" fmla="*/ 4359 w 4437"/>
                <a:gd name="T11" fmla="*/ 642 h 1059"/>
                <a:gd name="T12" fmla="*/ 3744 w 4437"/>
                <a:gd name="T13" fmla="*/ 791 h 1059"/>
                <a:gd name="T14" fmla="*/ 3802 w 4437"/>
                <a:gd name="T15" fmla="*/ 230 h 1059"/>
                <a:gd name="T16" fmla="*/ 3893 w 4437"/>
                <a:gd name="T17" fmla="*/ 685 h 1059"/>
                <a:gd name="T18" fmla="*/ 4126 w 4437"/>
                <a:gd name="T19" fmla="*/ 230 h 1059"/>
                <a:gd name="T20" fmla="*/ 3963 w 4437"/>
                <a:gd name="T21" fmla="*/ 844 h 1059"/>
                <a:gd name="T22" fmla="*/ 3852 w 4437"/>
                <a:gd name="T23" fmla="*/ 1059 h 1059"/>
                <a:gd name="T24" fmla="*/ 3790 w 4437"/>
                <a:gd name="T25" fmla="*/ 910 h 1059"/>
                <a:gd name="T26" fmla="*/ 4263 w 4437"/>
                <a:gd name="T27" fmla="*/ 779 h 1059"/>
                <a:gd name="T28" fmla="*/ 4263 w 4437"/>
                <a:gd name="T29" fmla="*/ 779 h 1059"/>
                <a:gd name="T30" fmla="*/ 1734 w 4437"/>
                <a:gd name="T31" fmla="*/ 814 h 1059"/>
                <a:gd name="T32" fmla="*/ 2508 w 4437"/>
                <a:gd name="T33" fmla="*/ 572 h 1059"/>
                <a:gd name="T34" fmla="*/ 2663 w 4437"/>
                <a:gd name="T35" fmla="*/ 528 h 1059"/>
                <a:gd name="T36" fmla="*/ 2481 w 4437"/>
                <a:gd name="T37" fmla="*/ 814 h 1059"/>
                <a:gd name="T38" fmla="*/ 2686 w 4437"/>
                <a:gd name="T39" fmla="*/ 521 h 1059"/>
                <a:gd name="T40" fmla="*/ 2858 w 4437"/>
                <a:gd name="T41" fmla="*/ 472 h 1059"/>
                <a:gd name="T42" fmla="*/ 2787 w 4437"/>
                <a:gd name="T43" fmla="*/ 814 h 1059"/>
                <a:gd name="T44" fmla="*/ 2686 w 4437"/>
                <a:gd name="T45" fmla="*/ 521 h 1059"/>
                <a:gd name="T46" fmla="*/ 3139 w 4437"/>
                <a:gd name="T47" fmla="*/ 364 h 1059"/>
                <a:gd name="T48" fmla="*/ 3548 w 4437"/>
                <a:gd name="T49" fmla="*/ 671 h 1059"/>
                <a:gd name="T50" fmla="*/ 3509 w 4437"/>
                <a:gd name="T51" fmla="*/ 811 h 1059"/>
                <a:gd name="T52" fmla="*/ 3089 w 4437"/>
                <a:gd name="T53" fmla="*/ 593 h 1059"/>
                <a:gd name="T54" fmla="*/ 3047 w 4437"/>
                <a:gd name="T55" fmla="*/ 380 h 1059"/>
                <a:gd name="T56" fmla="*/ 3014 w 4437"/>
                <a:gd name="T57" fmla="*/ 230 h 1059"/>
                <a:gd name="T58" fmla="*/ 3047 w 4437"/>
                <a:gd name="T59" fmla="*/ 380 h 1059"/>
                <a:gd name="T60" fmla="*/ 2687 w 4437"/>
                <a:gd name="T61" fmla="*/ 439 h 1059"/>
                <a:gd name="T62" fmla="*/ 2555 w 4437"/>
                <a:gd name="T63" fmla="*/ 467 h 1059"/>
                <a:gd name="T64" fmla="*/ 2791 w 4437"/>
                <a:gd name="T65" fmla="*/ 287 h 1059"/>
                <a:gd name="T66" fmla="*/ 2366 w 4437"/>
                <a:gd name="T67" fmla="*/ 521 h 1059"/>
                <a:gd name="T68" fmla="*/ 2419 w 4437"/>
                <a:gd name="T69" fmla="*/ 230 h 1059"/>
                <a:gd name="T70" fmla="*/ 2510 w 4437"/>
                <a:gd name="T71" fmla="*/ 489 h 1059"/>
                <a:gd name="T72" fmla="*/ 1714 w 4437"/>
                <a:gd name="T73" fmla="*/ 403 h 1059"/>
                <a:gd name="T74" fmla="*/ 1785 w 4437"/>
                <a:gd name="T75" fmla="*/ 245 h 1059"/>
                <a:gd name="T76" fmla="*/ 2070 w 4437"/>
                <a:gd name="T77" fmla="*/ 289 h 1059"/>
                <a:gd name="T78" fmla="*/ 1869 w 4437"/>
                <a:gd name="T79" fmla="*/ 403 h 1059"/>
                <a:gd name="T80" fmla="*/ 1210 w 4437"/>
                <a:gd name="T81" fmla="*/ 810 h 1059"/>
                <a:gd name="T82" fmla="*/ 1211 w 4437"/>
                <a:gd name="T83" fmla="*/ 230 h 1059"/>
                <a:gd name="T84" fmla="*/ 1298 w 4437"/>
                <a:gd name="T85" fmla="*/ 683 h 1059"/>
                <a:gd name="T86" fmla="*/ 1437 w 4437"/>
                <a:gd name="T87" fmla="*/ 297 h 1059"/>
                <a:gd name="T88" fmla="*/ 1541 w 4437"/>
                <a:gd name="T89" fmla="*/ 660 h 1059"/>
                <a:gd name="T90" fmla="*/ 701 w 4437"/>
                <a:gd name="T91" fmla="*/ 814 h 1059"/>
                <a:gd name="T92" fmla="*/ 783 w 4437"/>
                <a:gd name="T93" fmla="*/ 226 h 1059"/>
                <a:gd name="T94" fmla="*/ 701 w 4437"/>
                <a:gd name="T95" fmla="*/ 814 h 1059"/>
                <a:gd name="T96" fmla="*/ 665 w 4437"/>
                <a:gd name="T97" fmla="*/ 435 h 1059"/>
                <a:gd name="T98" fmla="*/ 819 w 4437"/>
                <a:gd name="T99" fmla="*/ 604 h 1059"/>
                <a:gd name="T100" fmla="*/ 3396 w 4437"/>
                <a:gd name="T101" fmla="*/ 660 h 1059"/>
                <a:gd name="T102" fmla="*/ 3263 w 4437"/>
                <a:gd name="T103" fmla="*/ 466 h 1059"/>
                <a:gd name="T104" fmla="*/ 3397 w 4437"/>
                <a:gd name="T105" fmla="*/ 638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37" h="1059">
                  <a:moveTo>
                    <a:pt x="0" y="90"/>
                  </a:moveTo>
                  <a:cubicBezTo>
                    <a:pt x="49" y="76"/>
                    <a:pt x="100" y="61"/>
                    <a:pt x="155" y="46"/>
                  </a:cubicBezTo>
                  <a:lnTo>
                    <a:pt x="252" y="314"/>
                  </a:lnTo>
                  <a:lnTo>
                    <a:pt x="432" y="34"/>
                  </a:lnTo>
                  <a:cubicBezTo>
                    <a:pt x="447" y="11"/>
                    <a:pt x="477" y="0"/>
                    <a:pt x="501" y="0"/>
                  </a:cubicBezTo>
                  <a:cubicBezTo>
                    <a:pt x="539" y="0"/>
                    <a:pt x="571" y="31"/>
                    <a:pt x="571" y="67"/>
                  </a:cubicBezTo>
                  <a:cubicBezTo>
                    <a:pt x="571" y="82"/>
                    <a:pt x="563" y="95"/>
                    <a:pt x="559" y="107"/>
                  </a:cubicBezTo>
                  <a:lnTo>
                    <a:pt x="306" y="495"/>
                  </a:lnTo>
                  <a:lnTo>
                    <a:pt x="272" y="742"/>
                  </a:lnTo>
                  <a:cubicBezTo>
                    <a:pt x="266" y="782"/>
                    <a:pt x="226" y="817"/>
                    <a:pt x="181" y="817"/>
                  </a:cubicBezTo>
                  <a:cubicBezTo>
                    <a:pt x="136" y="817"/>
                    <a:pt x="106" y="783"/>
                    <a:pt x="112" y="742"/>
                  </a:cubicBezTo>
                  <a:lnTo>
                    <a:pt x="146" y="495"/>
                  </a:lnTo>
                  <a:lnTo>
                    <a:pt x="3" y="107"/>
                  </a:lnTo>
                  <a:cubicBezTo>
                    <a:pt x="2" y="103"/>
                    <a:pt x="1" y="97"/>
                    <a:pt x="0" y="90"/>
                  </a:cubicBezTo>
                  <a:close/>
                  <a:moveTo>
                    <a:pt x="4379" y="644"/>
                  </a:moveTo>
                  <a:cubicBezTo>
                    <a:pt x="4355" y="652"/>
                    <a:pt x="4333" y="658"/>
                    <a:pt x="4315" y="661"/>
                  </a:cubicBezTo>
                  <a:lnTo>
                    <a:pt x="4287" y="667"/>
                  </a:lnTo>
                  <a:cubicBezTo>
                    <a:pt x="4306" y="651"/>
                    <a:pt x="4332" y="642"/>
                    <a:pt x="4359" y="642"/>
                  </a:cubicBezTo>
                  <a:cubicBezTo>
                    <a:pt x="4366" y="642"/>
                    <a:pt x="4372" y="642"/>
                    <a:pt x="4379" y="644"/>
                  </a:cubicBezTo>
                  <a:close/>
                  <a:moveTo>
                    <a:pt x="4138" y="699"/>
                  </a:moveTo>
                  <a:cubicBezTo>
                    <a:pt x="3988" y="732"/>
                    <a:pt x="3860" y="762"/>
                    <a:pt x="3744" y="791"/>
                  </a:cubicBezTo>
                  <a:cubicBezTo>
                    <a:pt x="3676" y="757"/>
                    <a:pt x="3660" y="686"/>
                    <a:pt x="3672" y="600"/>
                  </a:cubicBezTo>
                  <a:lnTo>
                    <a:pt x="3715" y="298"/>
                  </a:lnTo>
                  <a:cubicBezTo>
                    <a:pt x="3719" y="259"/>
                    <a:pt x="3752" y="230"/>
                    <a:pt x="3802" y="230"/>
                  </a:cubicBezTo>
                  <a:cubicBezTo>
                    <a:pt x="3851" y="230"/>
                    <a:pt x="3876" y="259"/>
                    <a:pt x="3870" y="298"/>
                  </a:cubicBezTo>
                  <a:lnTo>
                    <a:pt x="3827" y="600"/>
                  </a:lnTo>
                  <a:cubicBezTo>
                    <a:pt x="3821" y="652"/>
                    <a:pt x="3838" y="685"/>
                    <a:pt x="3893" y="685"/>
                  </a:cubicBezTo>
                  <a:cubicBezTo>
                    <a:pt x="3927" y="685"/>
                    <a:pt x="3960" y="677"/>
                    <a:pt x="3989" y="655"/>
                  </a:cubicBezTo>
                  <a:lnTo>
                    <a:pt x="4039" y="298"/>
                  </a:lnTo>
                  <a:cubicBezTo>
                    <a:pt x="4044" y="259"/>
                    <a:pt x="4074" y="230"/>
                    <a:pt x="4126" y="230"/>
                  </a:cubicBezTo>
                  <a:cubicBezTo>
                    <a:pt x="4178" y="230"/>
                    <a:pt x="4199" y="259"/>
                    <a:pt x="4195" y="298"/>
                  </a:cubicBezTo>
                  <a:lnTo>
                    <a:pt x="4138" y="699"/>
                  </a:lnTo>
                  <a:close/>
                  <a:moveTo>
                    <a:pt x="3963" y="844"/>
                  </a:moveTo>
                  <a:cubicBezTo>
                    <a:pt x="4016" y="833"/>
                    <a:pt x="4069" y="821"/>
                    <a:pt x="4123" y="809"/>
                  </a:cubicBezTo>
                  <a:lnTo>
                    <a:pt x="4118" y="844"/>
                  </a:lnTo>
                  <a:cubicBezTo>
                    <a:pt x="4101" y="964"/>
                    <a:pt x="4017" y="1059"/>
                    <a:pt x="3852" y="1059"/>
                  </a:cubicBezTo>
                  <a:cubicBezTo>
                    <a:pt x="3790" y="1059"/>
                    <a:pt x="3674" y="1039"/>
                    <a:pt x="3674" y="975"/>
                  </a:cubicBezTo>
                  <a:cubicBezTo>
                    <a:pt x="3674" y="935"/>
                    <a:pt x="3711" y="904"/>
                    <a:pt x="3755" y="904"/>
                  </a:cubicBezTo>
                  <a:cubicBezTo>
                    <a:pt x="3763" y="904"/>
                    <a:pt x="3774" y="905"/>
                    <a:pt x="3790" y="910"/>
                  </a:cubicBezTo>
                  <a:cubicBezTo>
                    <a:pt x="3811" y="920"/>
                    <a:pt x="3830" y="929"/>
                    <a:pt x="3861" y="929"/>
                  </a:cubicBezTo>
                  <a:cubicBezTo>
                    <a:pt x="3925" y="929"/>
                    <a:pt x="3955" y="898"/>
                    <a:pt x="3963" y="844"/>
                  </a:cubicBezTo>
                  <a:close/>
                  <a:moveTo>
                    <a:pt x="4263" y="779"/>
                  </a:moveTo>
                  <a:cubicBezTo>
                    <a:pt x="4321" y="767"/>
                    <a:pt x="4379" y="755"/>
                    <a:pt x="4437" y="743"/>
                  </a:cubicBezTo>
                  <a:cubicBezTo>
                    <a:pt x="4424" y="784"/>
                    <a:pt x="4380" y="817"/>
                    <a:pt x="4334" y="817"/>
                  </a:cubicBezTo>
                  <a:cubicBezTo>
                    <a:pt x="4303" y="817"/>
                    <a:pt x="4277" y="802"/>
                    <a:pt x="4263" y="779"/>
                  </a:cubicBezTo>
                  <a:close/>
                  <a:moveTo>
                    <a:pt x="1715" y="812"/>
                  </a:moveTo>
                  <a:cubicBezTo>
                    <a:pt x="1742" y="801"/>
                    <a:pt x="1773" y="790"/>
                    <a:pt x="1807" y="779"/>
                  </a:cubicBezTo>
                  <a:cubicBezTo>
                    <a:pt x="1791" y="800"/>
                    <a:pt x="1764" y="814"/>
                    <a:pt x="1734" y="814"/>
                  </a:cubicBezTo>
                  <a:cubicBezTo>
                    <a:pt x="1727" y="814"/>
                    <a:pt x="1721" y="814"/>
                    <a:pt x="1715" y="812"/>
                  </a:cubicBezTo>
                  <a:close/>
                  <a:moveTo>
                    <a:pt x="2380" y="608"/>
                  </a:moveTo>
                  <a:cubicBezTo>
                    <a:pt x="2422" y="596"/>
                    <a:pt x="2465" y="584"/>
                    <a:pt x="2508" y="572"/>
                  </a:cubicBezTo>
                  <a:cubicBezTo>
                    <a:pt x="2507" y="594"/>
                    <a:pt x="2506" y="617"/>
                    <a:pt x="2506" y="639"/>
                  </a:cubicBezTo>
                  <a:cubicBezTo>
                    <a:pt x="2513" y="615"/>
                    <a:pt x="2519" y="591"/>
                    <a:pt x="2525" y="567"/>
                  </a:cubicBezTo>
                  <a:lnTo>
                    <a:pt x="2663" y="528"/>
                  </a:lnTo>
                  <a:cubicBezTo>
                    <a:pt x="2658" y="544"/>
                    <a:pt x="2653" y="560"/>
                    <a:pt x="2647" y="577"/>
                  </a:cubicBezTo>
                  <a:lnTo>
                    <a:pt x="2576" y="758"/>
                  </a:lnTo>
                  <a:cubicBezTo>
                    <a:pt x="2558" y="798"/>
                    <a:pt x="2527" y="814"/>
                    <a:pt x="2481" y="814"/>
                  </a:cubicBezTo>
                  <a:cubicBezTo>
                    <a:pt x="2431" y="814"/>
                    <a:pt x="2409" y="789"/>
                    <a:pt x="2402" y="746"/>
                  </a:cubicBezTo>
                  <a:lnTo>
                    <a:pt x="2380" y="608"/>
                  </a:lnTo>
                  <a:close/>
                  <a:moveTo>
                    <a:pt x="2686" y="521"/>
                  </a:moveTo>
                  <a:cubicBezTo>
                    <a:pt x="2728" y="509"/>
                    <a:pt x="2769" y="497"/>
                    <a:pt x="2810" y="486"/>
                  </a:cubicBezTo>
                  <a:cubicBezTo>
                    <a:pt x="2814" y="536"/>
                    <a:pt x="2811" y="589"/>
                    <a:pt x="2812" y="640"/>
                  </a:cubicBezTo>
                  <a:cubicBezTo>
                    <a:pt x="2828" y="584"/>
                    <a:pt x="2837" y="527"/>
                    <a:pt x="2858" y="472"/>
                  </a:cubicBezTo>
                  <a:cubicBezTo>
                    <a:pt x="2915" y="455"/>
                    <a:pt x="2973" y="439"/>
                    <a:pt x="3029" y="422"/>
                  </a:cubicBezTo>
                  <a:lnTo>
                    <a:pt x="2887" y="748"/>
                  </a:lnTo>
                  <a:cubicBezTo>
                    <a:pt x="2867" y="792"/>
                    <a:pt x="2842" y="814"/>
                    <a:pt x="2787" y="814"/>
                  </a:cubicBezTo>
                  <a:cubicBezTo>
                    <a:pt x="2749" y="814"/>
                    <a:pt x="2716" y="794"/>
                    <a:pt x="2711" y="758"/>
                  </a:cubicBezTo>
                  <a:lnTo>
                    <a:pt x="2689" y="577"/>
                  </a:lnTo>
                  <a:cubicBezTo>
                    <a:pt x="2687" y="558"/>
                    <a:pt x="2686" y="540"/>
                    <a:pt x="2686" y="521"/>
                  </a:cubicBezTo>
                  <a:close/>
                  <a:moveTo>
                    <a:pt x="3126" y="394"/>
                  </a:moveTo>
                  <a:cubicBezTo>
                    <a:pt x="3191" y="374"/>
                    <a:pt x="3254" y="355"/>
                    <a:pt x="3315" y="336"/>
                  </a:cubicBezTo>
                  <a:cubicBezTo>
                    <a:pt x="3259" y="345"/>
                    <a:pt x="3200" y="354"/>
                    <a:pt x="3139" y="364"/>
                  </a:cubicBezTo>
                  <a:cubicBezTo>
                    <a:pt x="3182" y="282"/>
                    <a:pt x="3263" y="227"/>
                    <a:pt x="3380" y="227"/>
                  </a:cubicBezTo>
                  <a:cubicBezTo>
                    <a:pt x="3543" y="227"/>
                    <a:pt x="3599" y="309"/>
                    <a:pt x="3577" y="461"/>
                  </a:cubicBezTo>
                  <a:lnTo>
                    <a:pt x="3548" y="671"/>
                  </a:lnTo>
                  <a:cubicBezTo>
                    <a:pt x="3543" y="705"/>
                    <a:pt x="3560" y="701"/>
                    <a:pt x="3578" y="709"/>
                  </a:cubicBezTo>
                  <a:cubicBezTo>
                    <a:pt x="3592" y="715"/>
                    <a:pt x="3599" y="725"/>
                    <a:pt x="3599" y="743"/>
                  </a:cubicBezTo>
                  <a:cubicBezTo>
                    <a:pt x="3599" y="784"/>
                    <a:pt x="3576" y="811"/>
                    <a:pt x="3509" y="811"/>
                  </a:cubicBezTo>
                  <a:cubicBezTo>
                    <a:pt x="3467" y="811"/>
                    <a:pt x="3441" y="800"/>
                    <a:pt x="3420" y="764"/>
                  </a:cubicBezTo>
                  <a:cubicBezTo>
                    <a:pt x="3373" y="797"/>
                    <a:pt x="3328" y="814"/>
                    <a:pt x="3265" y="814"/>
                  </a:cubicBezTo>
                  <a:cubicBezTo>
                    <a:pt x="3135" y="814"/>
                    <a:pt x="3071" y="725"/>
                    <a:pt x="3089" y="593"/>
                  </a:cubicBezTo>
                  <a:lnTo>
                    <a:pt x="3107" y="466"/>
                  </a:lnTo>
                  <a:cubicBezTo>
                    <a:pt x="3111" y="440"/>
                    <a:pt x="3117" y="416"/>
                    <a:pt x="3126" y="394"/>
                  </a:cubicBezTo>
                  <a:close/>
                  <a:moveTo>
                    <a:pt x="3047" y="380"/>
                  </a:moveTo>
                  <a:cubicBezTo>
                    <a:pt x="2993" y="390"/>
                    <a:pt x="2938" y="401"/>
                    <a:pt x="2882" y="412"/>
                  </a:cubicBezTo>
                  <a:lnTo>
                    <a:pt x="2934" y="281"/>
                  </a:lnTo>
                  <a:cubicBezTo>
                    <a:pt x="2945" y="252"/>
                    <a:pt x="2981" y="230"/>
                    <a:pt x="3014" y="230"/>
                  </a:cubicBezTo>
                  <a:cubicBezTo>
                    <a:pt x="3051" y="230"/>
                    <a:pt x="3082" y="256"/>
                    <a:pt x="3082" y="292"/>
                  </a:cubicBezTo>
                  <a:cubicBezTo>
                    <a:pt x="3082" y="300"/>
                    <a:pt x="3079" y="307"/>
                    <a:pt x="3078" y="310"/>
                  </a:cubicBezTo>
                  <a:lnTo>
                    <a:pt x="3047" y="380"/>
                  </a:lnTo>
                  <a:close/>
                  <a:moveTo>
                    <a:pt x="2805" y="427"/>
                  </a:moveTo>
                  <a:cubicBezTo>
                    <a:pt x="2766" y="435"/>
                    <a:pt x="2727" y="443"/>
                    <a:pt x="2687" y="451"/>
                  </a:cubicBezTo>
                  <a:lnTo>
                    <a:pt x="2687" y="439"/>
                  </a:lnTo>
                  <a:cubicBezTo>
                    <a:pt x="2686" y="443"/>
                    <a:pt x="2685" y="447"/>
                    <a:pt x="2684" y="452"/>
                  </a:cubicBezTo>
                  <a:cubicBezTo>
                    <a:pt x="2640" y="461"/>
                    <a:pt x="2595" y="470"/>
                    <a:pt x="2550" y="480"/>
                  </a:cubicBezTo>
                  <a:cubicBezTo>
                    <a:pt x="2552" y="476"/>
                    <a:pt x="2554" y="471"/>
                    <a:pt x="2555" y="467"/>
                  </a:cubicBezTo>
                  <a:lnTo>
                    <a:pt x="2626" y="287"/>
                  </a:lnTo>
                  <a:cubicBezTo>
                    <a:pt x="2640" y="255"/>
                    <a:pt x="2673" y="230"/>
                    <a:pt x="2718" y="230"/>
                  </a:cubicBezTo>
                  <a:cubicBezTo>
                    <a:pt x="2762" y="230"/>
                    <a:pt x="2787" y="255"/>
                    <a:pt x="2791" y="287"/>
                  </a:cubicBezTo>
                  <a:lnTo>
                    <a:pt x="2805" y="427"/>
                  </a:lnTo>
                  <a:close/>
                  <a:moveTo>
                    <a:pt x="2510" y="489"/>
                  </a:moveTo>
                  <a:cubicBezTo>
                    <a:pt x="2462" y="499"/>
                    <a:pt x="2414" y="510"/>
                    <a:pt x="2366" y="521"/>
                  </a:cubicBezTo>
                  <a:lnTo>
                    <a:pt x="2332" y="312"/>
                  </a:lnTo>
                  <a:cubicBezTo>
                    <a:pt x="2332" y="310"/>
                    <a:pt x="2331" y="307"/>
                    <a:pt x="2331" y="304"/>
                  </a:cubicBezTo>
                  <a:cubicBezTo>
                    <a:pt x="2331" y="266"/>
                    <a:pt x="2372" y="230"/>
                    <a:pt x="2419" y="230"/>
                  </a:cubicBezTo>
                  <a:cubicBezTo>
                    <a:pt x="2452" y="230"/>
                    <a:pt x="2481" y="248"/>
                    <a:pt x="2486" y="281"/>
                  </a:cubicBezTo>
                  <a:lnTo>
                    <a:pt x="2508" y="467"/>
                  </a:lnTo>
                  <a:cubicBezTo>
                    <a:pt x="2509" y="474"/>
                    <a:pt x="2510" y="482"/>
                    <a:pt x="2510" y="489"/>
                  </a:cubicBezTo>
                  <a:close/>
                  <a:moveTo>
                    <a:pt x="1835" y="648"/>
                  </a:moveTo>
                  <a:cubicBezTo>
                    <a:pt x="1782" y="661"/>
                    <a:pt x="1728" y="675"/>
                    <a:pt x="1674" y="688"/>
                  </a:cubicBezTo>
                  <a:lnTo>
                    <a:pt x="1714" y="403"/>
                  </a:lnTo>
                  <a:cubicBezTo>
                    <a:pt x="1717" y="377"/>
                    <a:pt x="1717" y="364"/>
                    <a:pt x="1709" y="350"/>
                  </a:cubicBezTo>
                  <a:cubicBezTo>
                    <a:pt x="1704" y="340"/>
                    <a:pt x="1698" y="332"/>
                    <a:pt x="1698" y="320"/>
                  </a:cubicBezTo>
                  <a:cubicBezTo>
                    <a:pt x="1698" y="276"/>
                    <a:pt x="1741" y="245"/>
                    <a:pt x="1785" y="245"/>
                  </a:cubicBezTo>
                  <a:cubicBezTo>
                    <a:pt x="1808" y="245"/>
                    <a:pt x="1826" y="260"/>
                    <a:pt x="1840" y="280"/>
                  </a:cubicBezTo>
                  <a:cubicBezTo>
                    <a:pt x="1895" y="250"/>
                    <a:pt x="1950" y="232"/>
                    <a:pt x="1986" y="232"/>
                  </a:cubicBezTo>
                  <a:cubicBezTo>
                    <a:pt x="2049" y="232"/>
                    <a:pt x="2070" y="257"/>
                    <a:pt x="2070" y="289"/>
                  </a:cubicBezTo>
                  <a:cubicBezTo>
                    <a:pt x="2070" y="339"/>
                    <a:pt x="2026" y="373"/>
                    <a:pt x="1980" y="371"/>
                  </a:cubicBezTo>
                  <a:cubicBezTo>
                    <a:pt x="1931" y="368"/>
                    <a:pt x="1912" y="366"/>
                    <a:pt x="1870" y="382"/>
                  </a:cubicBezTo>
                  <a:cubicBezTo>
                    <a:pt x="1870" y="390"/>
                    <a:pt x="1870" y="397"/>
                    <a:pt x="1869" y="403"/>
                  </a:cubicBezTo>
                  <a:lnTo>
                    <a:pt x="1835" y="648"/>
                  </a:lnTo>
                  <a:close/>
                  <a:moveTo>
                    <a:pt x="1566" y="716"/>
                  </a:moveTo>
                  <a:cubicBezTo>
                    <a:pt x="1447" y="747"/>
                    <a:pt x="1327" y="778"/>
                    <a:pt x="1210" y="810"/>
                  </a:cubicBezTo>
                  <a:cubicBezTo>
                    <a:pt x="1109" y="789"/>
                    <a:pt x="1066" y="707"/>
                    <a:pt x="1082" y="593"/>
                  </a:cubicBezTo>
                  <a:lnTo>
                    <a:pt x="1123" y="298"/>
                  </a:lnTo>
                  <a:cubicBezTo>
                    <a:pt x="1129" y="259"/>
                    <a:pt x="1162" y="230"/>
                    <a:pt x="1211" y="230"/>
                  </a:cubicBezTo>
                  <a:cubicBezTo>
                    <a:pt x="1261" y="230"/>
                    <a:pt x="1284" y="259"/>
                    <a:pt x="1279" y="298"/>
                  </a:cubicBezTo>
                  <a:lnTo>
                    <a:pt x="1237" y="593"/>
                  </a:lnTo>
                  <a:cubicBezTo>
                    <a:pt x="1229" y="651"/>
                    <a:pt x="1248" y="683"/>
                    <a:pt x="1298" y="683"/>
                  </a:cubicBezTo>
                  <a:cubicBezTo>
                    <a:pt x="1322" y="683"/>
                    <a:pt x="1351" y="675"/>
                    <a:pt x="1388" y="659"/>
                  </a:cubicBezTo>
                  <a:cubicBezTo>
                    <a:pt x="1388" y="651"/>
                    <a:pt x="1388" y="644"/>
                    <a:pt x="1389" y="637"/>
                  </a:cubicBezTo>
                  <a:lnTo>
                    <a:pt x="1437" y="297"/>
                  </a:lnTo>
                  <a:cubicBezTo>
                    <a:pt x="1442" y="259"/>
                    <a:pt x="1473" y="230"/>
                    <a:pt x="1524" y="230"/>
                  </a:cubicBezTo>
                  <a:cubicBezTo>
                    <a:pt x="1576" y="230"/>
                    <a:pt x="1598" y="259"/>
                    <a:pt x="1592" y="297"/>
                  </a:cubicBezTo>
                  <a:lnTo>
                    <a:pt x="1541" y="660"/>
                  </a:lnTo>
                  <a:cubicBezTo>
                    <a:pt x="1539" y="677"/>
                    <a:pt x="1545" y="685"/>
                    <a:pt x="1557" y="699"/>
                  </a:cubicBezTo>
                  <a:cubicBezTo>
                    <a:pt x="1562" y="704"/>
                    <a:pt x="1565" y="710"/>
                    <a:pt x="1566" y="716"/>
                  </a:cubicBezTo>
                  <a:close/>
                  <a:moveTo>
                    <a:pt x="701" y="814"/>
                  </a:moveTo>
                  <a:cubicBezTo>
                    <a:pt x="861" y="814"/>
                    <a:pt x="958" y="723"/>
                    <a:pt x="975" y="604"/>
                  </a:cubicBezTo>
                  <a:lnTo>
                    <a:pt x="998" y="436"/>
                  </a:lnTo>
                  <a:cubicBezTo>
                    <a:pt x="1014" y="318"/>
                    <a:pt x="943" y="226"/>
                    <a:pt x="783" y="226"/>
                  </a:cubicBezTo>
                  <a:cubicBezTo>
                    <a:pt x="623" y="226"/>
                    <a:pt x="525" y="318"/>
                    <a:pt x="509" y="436"/>
                  </a:cubicBezTo>
                  <a:lnTo>
                    <a:pt x="486" y="604"/>
                  </a:lnTo>
                  <a:cubicBezTo>
                    <a:pt x="469" y="723"/>
                    <a:pt x="541" y="814"/>
                    <a:pt x="701" y="814"/>
                  </a:cubicBezTo>
                  <a:close/>
                  <a:moveTo>
                    <a:pt x="719" y="681"/>
                  </a:moveTo>
                  <a:cubicBezTo>
                    <a:pt x="660" y="681"/>
                    <a:pt x="634" y="652"/>
                    <a:pt x="641" y="604"/>
                  </a:cubicBezTo>
                  <a:lnTo>
                    <a:pt x="665" y="435"/>
                  </a:lnTo>
                  <a:cubicBezTo>
                    <a:pt x="672" y="389"/>
                    <a:pt x="705" y="359"/>
                    <a:pt x="764" y="359"/>
                  </a:cubicBezTo>
                  <a:cubicBezTo>
                    <a:pt x="823" y="359"/>
                    <a:pt x="850" y="389"/>
                    <a:pt x="843" y="435"/>
                  </a:cubicBezTo>
                  <a:lnTo>
                    <a:pt x="819" y="604"/>
                  </a:lnTo>
                  <a:cubicBezTo>
                    <a:pt x="812" y="652"/>
                    <a:pt x="777" y="681"/>
                    <a:pt x="719" y="681"/>
                  </a:cubicBezTo>
                  <a:close/>
                  <a:moveTo>
                    <a:pt x="3397" y="638"/>
                  </a:moveTo>
                  <a:cubicBezTo>
                    <a:pt x="3396" y="645"/>
                    <a:pt x="3396" y="652"/>
                    <a:pt x="3396" y="660"/>
                  </a:cubicBezTo>
                  <a:cubicBezTo>
                    <a:pt x="3359" y="675"/>
                    <a:pt x="3329" y="683"/>
                    <a:pt x="3306" y="683"/>
                  </a:cubicBezTo>
                  <a:cubicBezTo>
                    <a:pt x="3257" y="683"/>
                    <a:pt x="3237" y="652"/>
                    <a:pt x="3245" y="593"/>
                  </a:cubicBezTo>
                  <a:lnTo>
                    <a:pt x="3263" y="466"/>
                  </a:lnTo>
                  <a:cubicBezTo>
                    <a:pt x="3273" y="396"/>
                    <a:pt x="3298" y="361"/>
                    <a:pt x="3353" y="361"/>
                  </a:cubicBezTo>
                  <a:cubicBezTo>
                    <a:pt x="3411" y="361"/>
                    <a:pt x="3433" y="382"/>
                    <a:pt x="3425" y="435"/>
                  </a:cubicBezTo>
                  <a:lnTo>
                    <a:pt x="3397" y="63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dirty="0"/>
            </a:p>
          </p:txBody>
        </p:sp>
        <p:sp>
          <p:nvSpPr>
            <p:cNvPr id="27" name="Freeform 7"/>
            <p:cNvSpPr>
              <a:spLocks noEditPoints="1"/>
            </p:cNvSpPr>
            <p:nvPr/>
          </p:nvSpPr>
          <p:spPr bwMode="auto">
            <a:xfrm>
              <a:off x="6893719" y="5880100"/>
              <a:ext cx="1917700" cy="509588"/>
            </a:xfrm>
            <a:custGeom>
              <a:avLst/>
              <a:gdLst>
                <a:gd name="T0" fmla="*/ 272 w 4020"/>
                <a:gd name="T1" fmla="*/ 751 h 1055"/>
                <a:gd name="T2" fmla="*/ 559 w 4020"/>
                <a:gd name="T3" fmla="*/ 116 h 1055"/>
                <a:gd name="T4" fmla="*/ 501 w 4020"/>
                <a:gd name="T5" fmla="*/ 9 h 1055"/>
                <a:gd name="T6" fmla="*/ 252 w 4020"/>
                <a:gd name="T7" fmla="*/ 323 h 1055"/>
                <a:gd name="T8" fmla="*/ 91 w 4020"/>
                <a:gd name="T9" fmla="*/ 9 h 1055"/>
                <a:gd name="T10" fmla="*/ 3 w 4020"/>
                <a:gd name="T11" fmla="*/ 116 h 1055"/>
                <a:gd name="T12" fmla="*/ 112 w 4020"/>
                <a:gd name="T13" fmla="*/ 751 h 1055"/>
                <a:gd name="T14" fmla="*/ 701 w 4020"/>
                <a:gd name="T15" fmla="*/ 823 h 1055"/>
                <a:gd name="T16" fmla="*/ 998 w 4020"/>
                <a:gd name="T17" fmla="*/ 445 h 1055"/>
                <a:gd name="T18" fmla="*/ 509 w 4020"/>
                <a:gd name="T19" fmla="*/ 445 h 1055"/>
                <a:gd name="T20" fmla="*/ 701 w 4020"/>
                <a:gd name="T21" fmla="*/ 823 h 1055"/>
                <a:gd name="T22" fmla="*/ 641 w 4020"/>
                <a:gd name="T23" fmla="*/ 613 h 1055"/>
                <a:gd name="T24" fmla="*/ 764 w 4020"/>
                <a:gd name="T25" fmla="*/ 368 h 1055"/>
                <a:gd name="T26" fmla="*/ 819 w 4020"/>
                <a:gd name="T27" fmla="*/ 613 h 1055"/>
                <a:gd name="T28" fmla="*/ 1423 w 4020"/>
                <a:gd name="T29" fmla="*/ 773 h 1055"/>
                <a:gd name="T30" fmla="*/ 1568 w 4020"/>
                <a:gd name="T31" fmla="*/ 739 h 1055"/>
                <a:gd name="T32" fmla="*/ 1541 w 4020"/>
                <a:gd name="T33" fmla="*/ 669 h 1055"/>
                <a:gd name="T34" fmla="*/ 1524 w 4020"/>
                <a:gd name="T35" fmla="*/ 239 h 1055"/>
                <a:gd name="T36" fmla="*/ 1389 w 4020"/>
                <a:gd name="T37" fmla="*/ 646 h 1055"/>
                <a:gd name="T38" fmla="*/ 1298 w 4020"/>
                <a:gd name="T39" fmla="*/ 692 h 1055"/>
                <a:gd name="T40" fmla="*/ 1279 w 4020"/>
                <a:gd name="T41" fmla="*/ 307 h 1055"/>
                <a:gd name="T42" fmla="*/ 1123 w 4020"/>
                <a:gd name="T43" fmla="*/ 307 h 1055"/>
                <a:gd name="T44" fmla="*/ 1261 w 4020"/>
                <a:gd name="T45" fmla="*/ 823 h 1055"/>
                <a:gd name="T46" fmla="*/ 1423 w 4020"/>
                <a:gd name="T47" fmla="*/ 773 h 1055"/>
                <a:gd name="T48" fmla="*/ 2070 w 4020"/>
                <a:gd name="T49" fmla="*/ 298 h 1055"/>
                <a:gd name="T50" fmla="*/ 1840 w 4020"/>
                <a:gd name="T51" fmla="*/ 289 h 1055"/>
                <a:gd name="T52" fmla="*/ 1698 w 4020"/>
                <a:gd name="T53" fmla="*/ 329 h 1055"/>
                <a:gd name="T54" fmla="*/ 1714 w 4020"/>
                <a:gd name="T55" fmla="*/ 412 h 1055"/>
                <a:gd name="T56" fmla="*/ 1734 w 4020"/>
                <a:gd name="T57" fmla="*/ 823 h 1055"/>
                <a:gd name="T58" fmla="*/ 1869 w 4020"/>
                <a:gd name="T59" fmla="*/ 412 h 1055"/>
                <a:gd name="T60" fmla="*/ 1980 w 4020"/>
                <a:gd name="T61" fmla="*/ 380 h 1055"/>
                <a:gd name="T62" fmla="*/ 2516 w 4020"/>
                <a:gd name="T63" fmla="*/ 756 h 1055"/>
                <a:gd name="T64" fmla="*/ 2490 w 4020"/>
                <a:gd name="T65" fmla="*/ 677 h 1055"/>
                <a:gd name="T66" fmla="*/ 2508 w 4020"/>
                <a:gd name="T67" fmla="*/ 0 h 1055"/>
                <a:gd name="T68" fmla="*/ 2333 w 4020"/>
                <a:gd name="T69" fmla="*/ 690 h 1055"/>
                <a:gd name="T70" fmla="*/ 2879 w 4020"/>
                <a:gd name="T71" fmla="*/ 81 h 1055"/>
                <a:gd name="T72" fmla="*/ 2702 w 4020"/>
                <a:gd name="T73" fmla="*/ 96 h 1055"/>
                <a:gd name="T74" fmla="*/ 2879 w 4020"/>
                <a:gd name="T75" fmla="*/ 81 h 1055"/>
                <a:gd name="T76" fmla="*/ 2716 w 4020"/>
                <a:gd name="T77" fmla="*/ 823 h 1055"/>
                <a:gd name="T78" fmla="*/ 2795 w 4020"/>
                <a:gd name="T79" fmla="*/ 723 h 1055"/>
                <a:gd name="T80" fmla="*/ 2837 w 4020"/>
                <a:gd name="T81" fmla="*/ 309 h 1055"/>
                <a:gd name="T82" fmla="*/ 2682 w 4020"/>
                <a:gd name="T83" fmla="*/ 309 h 1055"/>
                <a:gd name="T84" fmla="*/ 2881 w 4020"/>
                <a:gd name="T85" fmla="*/ 987 h 1055"/>
                <a:gd name="T86" fmla="*/ 3036 w 4020"/>
                <a:gd name="T87" fmla="*/ 987 h 1055"/>
                <a:gd name="T88" fmla="*/ 3202 w 4020"/>
                <a:gd name="T89" fmla="*/ 402 h 1055"/>
                <a:gd name="T90" fmla="*/ 3220 w 4020"/>
                <a:gd name="T91" fmla="*/ 268 h 1055"/>
                <a:gd name="T92" fmla="*/ 3145 w 4020"/>
                <a:gd name="T93" fmla="*/ 213 h 1055"/>
                <a:gd name="T94" fmla="*/ 3290 w 4020"/>
                <a:gd name="T95" fmla="*/ 144 h 1055"/>
                <a:gd name="T96" fmla="*/ 3249 w 4020"/>
                <a:gd name="T97" fmla="*/ 2 h 1055"/>
                <a:gd name="T98" fmla="*/ 2881 w 4020"/>
                <a:gd name="T99" fmla="*/ 987 h 1055"/>
                <a:gd name="T100" fmla="*/ 3804 w 4020"/>
                <a:gd name="T101" fmla="*/ 401 h 1055"/>
                <a:gd name="T102" fmla="*/ 3338 w 4020"/>
                <a:gd name="T103" fmla="*/ 437 h 1055"/>
                <a:gd name="T104" fmla="*/ 3519 w 4020"/>
                <a:gd name="T105" fmla="*/ 823 h 1055"/>
                <a:gd name="T106" fmla="*/ 3688 w 4020"/>
                <a:gd name="T107" fmla="*/ 662 h 1055"/>
                <a:gd name="T108" fmla="*/ 3548 w 4020"/>
                <a:gd name="T109" fmla="*/ 694 h 1055"/>
                <a:gd name="T110" fmla="*/ 3472 w 4020"/>
                <a:gd name="T111" fmla="*/ 593 h 1055"/>
                <a:gd name="T112" fmla="*/ 3648 w 4020"/>
                <a:gd name="T113" fmla="*/ 408 h 1055"/>
                <a:gd name="T114" fmla="*/ 3488 w 4020"/>
                <a:gd name="T115" fmla="*/ 479 h 1055"/>
                <a:gd name="T116" fmla="*/ 3589 w 4020"/>
                <a:gd name="T117" fmla="*/ 357 h 1055"/>
                <a:gd name="T118" fmla="*/ 4020 w 4020"/>
                <a:gd name="T119" fmla="*/ 729 h 1055"/>
                <a:gd name="T120" fmla="*/ 3831 w 4020"/>
                <a:gd name="T121" fmla="*/ 747 h 1055"/>
                <a:gd name="T122" fmla="*/ 4020 w 4020"/>
                <a:gd name="T123" fmla="*/ 729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20" h="1055">
                  <a:moveTo>
                    <a:pt x="181" y="826"/>
                  </a:moveTo>
                  <a:cubicBezTo>
                    <a:pt x="226" y="826"/>
                    <a:pt x="266" y="791"/>
                    <a:pt x="272" y="751"/>
                  </a:cubicBezTo>
                  <a:lnTo>
                    <a:pt x="306" y="504"/>
                  </a:lnTo>
                  <a:lnTo>
                    <a:pt x="559" y="116"/>
                  </a:lnTo>
                  <a:cubicBezTo>
                    <a:pt x="563" y="104"/>
                    <a:pt x="571" y="91"/>
                    <a:pt x="571" y="76"/>
                  </a:cubicBezTo>
                  <a:cubicBezTo>
                    <a:pt x="571" y="40"/>
                    <a:pt x="539" y="9"/>
                    <a:pt x="501" y="9"/>
                  </a:cubicBezTo>
                  <a:cubicBezTo>
                    <a:pt x="477" y="9"/>
                    <a:pt x="447" y="20"/>
                    <a:pt x="432" y="43"/>
                  </a:cubicBezTo>
                  <a:lnTo>
                    <a:pt x="252" y="323"/>
                  </a:lnTo>
                  <a:lnTo>
                    <a:pt x="151" y="43"/>
                  </a:lnTo>
                  <a:cubicBezTo>
                    <a:pt x="140" y="20"/>
                    <a:pt x="115" y="9"/>
                    <a:pt x="91" y="9"/>
                  </a:cubicBezTo>
                  <a:cubicBezTo>
                    <a:pt x="47" y="9"/>
                    <a:pt x="0" y="47"/>
                    <a:pt x="0" y="91"/>
                  </a:cubicBezTo>
                  <a:cubicBezTo>
                    <a:pt x="0" y="100"/>
                    <a:pt x="1" y="110"/>
                    <a:pt x="3" y="116"/>
                  </a:cubicBezTo>
                  <a:lnTo>
                    <a:pt x="146" y="504"/>
                  </a:lnTo>
                  <a:lnTo>
                    <a:pt x="112" y="751"/>
                  </a:lnTo>
                  <a:cubicBezTo>
                    <a:pt x="106" y="792"/>
                    <a:pt x="136" y="826"/>
                    <a:pt x="181" y="826"/>
                  </a:cubicBezTo>
                  <a:close/>
                  <a:moveTo>
                    <a:pt x="701" y="823"/>
                  </a:moveTo>
                  <a:cubicBezTo>
                    <a:pt x="861" y="823"/>
                    <a:pt x="958" y="732"/>
                    <a:pt x="975" y="613"/>
                  </a:cubicBezTo>
                  <a:lnTo>
                    <a:pt x="998" y="445"/>
                  </a:lnTo>
                  <a:cubicBezTo>
                    <a:pt x="1014" y="327"/>
                    <a:pt x="943" y="235"/>
                    <a:pt x="783" y="235"/>
                  </a:cubicBezTo>
                  <a:cubicBezTo>
                    <a:pt x="623" y="235"/>
                    <a:pt x="525" y="327"/>
                    <a:pt x="509" y="445"/>
                  </a:cubicBezTo>
                  <a:lnTo>
                    <a:pt x="486" y="613"/>
                  </a:lnTo>
                  <a:cubicBezTo>
                    <a:pt x="469" y="732"/>
                    <a:pt x="541" y="823"/>
                    <a:pt x="701" y="823"/>
                  </a:cubicBezTo>
                  <a:close/>
                  <a:moveTo>
                    <a:pt x="719" y="690"/>
                  </a:moveTo>
                  <a:cubicBezTo>
                    <a:pt x="660" y="690"/>
                    <a:pt x="634" y="661"/>
                    <a:pt x="641" y="613"/>
                  </a:cubicBezTo>
                  <a:lnTo>
                    <a:pt x="665" y="444"/>
                  </a:lnTo>
                  <a:cubicBezTo>
                    <a:pt x="672" y="398"/>
                    <a:pt x="705" y="368"/>
                    <a:pt x="764" y="368"/>
                  </a:cubicBezTo>
                  <a:cubicBezTo>
                    <a:pt x="822" y="368"/>
                    <a:pt x="850" y="398"/>
                    <a:pt x="843" y="444"/>
                  </a:cubicBezTo>
                  <a:lnTo>
                    <a:pt x="819" y="613"/>
                  </a:lnTo>
                  <a:cubicBezTo>
                    <a:pt x="812" y="661"/>
                    <a:pt x="777" y="690"/>
                    <a:pt x="719" y="690"/>
                  </a:cubicBezTo>
                  <a:close/>
                  <a:moveTo>
                    <a:pt x="1423" y="773"/>
                  </a:moveTo>
                  <a:cubicBezTo>
                    <a:pt x="1437" y="797"/>
                    <a:pt x="1457" y="815"/>
                    <a:pt x="1486" y="815"/>
                  </a:cubicBezTo>
                  <a:cubicBezTo>
                    <a:pt x="1523" y="815"/>
                    <a:pt x="1568" y="788"/>
                    <a:pt x="1568" y="739"/>
                  </a:cubicBezTo>
                  <a:cubicBezTo>
                    <a:pt x="1568" y="727"/>
                    <a:pt x="1565" y="717"/>
                    <a:pt x="1557" y="708"/>
                  </a:cubicBezTo>
                  <a:cubicBezTo>
                    <a:pt x="1545" y="694"/>
                    <a:pt x="1539" y="686"/>
                    <a:pt x="1541" y="669"/>
                  </a:cubicBezTo>
                  <a:lnTo>
                    <a:pt x="1592" y="306"/>
                  </a:lnTo>
                  <a:cubicBezTo>
                    <a:pt x="1598" y="268"/>
                    <a:pt x="1576" y="239"/>
                    <a:pt x="1524" y="239"/>
                  </a:cubicBezTo>
                  <a:cubicBezTo>
                    <a:pt x="1473" y="239"/>
                    <a:pt x="1442" y="268"/>
                    <a:pt x="1437" y="306"/>
                  </a:cubicBezTo>
                  <a:lnTo>
                    <a:pt x="1389" y="646"/>
                  </a:lnTo>
                  <a:cubicBezTo>
                    <a:pt x="1388" y="653"/>
                    <a:pt x="1388" y="660"/>
                    <a:pt x="1388" y="668"/>
                  </a:cubicBezTo>
                  <a:cubicBezTo>
                    <a:pt x="1351" y="684"/>
                    <a:pt x="1322" y="692"/>
                    <a:pt x="1298" y="692"/>
                  </a:cubicBezTo>
                  <a:cubicBezTo>
                    <a:pt x="1248" y="692"/>
                    <a:pt x="1229" y="660"/>
                    <a:pt x="1237" y="602"/>
                  </a:cubicBezTo>
                  <a:lnTo>
                    <a:pt x="1279" y="307"/>
                  </a:lnTo>
                  <a:cubicBezTo>
                    <a:pt x="1284" y="268"/>
                    <a:pt x="1261" y="239"/>
                    <a:pt x="1211" y="239"/>
                  </a:cubicBezTo>
                  <a:cubicBezTo>
                    <a:pt x="1162" y="239"/>
                    <a:pt x="1129" y="268"/>
                    <a:pt x="1123" y="307"/>
                  </a:cubicBezTo>
                  <a:lnTo>
                    <a:pt x="1082" y="602"/>
                  </a:lnTo>
                  <a:cubicBezTo>
                    <a:pt x="1064" y="734"/>
                    <a:pt x="1124" y="823"/>
                    <a:pt x="1261" y="823"/>
                  </a:cubicBezTo>
                  <a:cubicBezTo>
                    <a:pt x="1311" y="823"/>
                    <a:pt x="1364" y="811"/>
                    <a:pt x="1423" y="774"/>
                  </a:cubicBezTo>
                  <a:lnTo>
                    <a:pt x="1423" y="773"/>
                  </a:lnTo>
                  <a:close/>
                  <a:moveTo>
                    <a:pt x="1980" y="380"/>
                  </a:moveTo>
                  <a:cubicBezTo>
                    <a:pt x="2026" y="382"/>
                    <a:pt x="2070" y="348"/>
                    <a:pt x="2070" y="298"/>
                  </a:cubicBezTo>
                  <a:cubicBezTo>
                    <a:pt x="2070" y="266"/>
                    <a:pt x="2049" y="241"/>
                    <a:pt x="1986" y="241"/>
                  </a:cubicBezTo>
                  <a:cubicBezTo>
                    <a:pt x="1950" y="241"/>
                    <a:pt x="1895" y="259"/>
                    <a:pt x="1840" y="289"/>
                  </a:cubicBezTo>
                  <a:cubicBezTo>
                    <a:pt x="1826" y="269"/>
                    <a:pt x="1808" y="254"/>
                    <a:pt x="1785" y="254"/>
                  </a:cubicBezTo>
                  <a:cubicBezTo>
                    <a:pt x="1741" y="254"/>
                    <a:pt x="1698" y="285"/>
                    <a:pt x="1698" y="329"/>
                  </a:cubicBezTo>
                  <a:cubicBezTo>
                    <a:pt x="1698" y="341"/>
                    <a:pt x="1704" y="349"/>
                    <a:pt x="1709" y="359"/>
                  </a:cubicBezTo>
                  <a:cubicBezTo>
                    <a:pt x="1717" y="373"/>
                    <a:pt x="1717" y="386"/>
                    <a:pt x="1714" y="412"/>
                  </a:cubicBezTo>
                  <a:lnTo>
                    <a:pt x="1666" y="753"/>
                  </a:lnTo>
                  <a:cubicBezTo>
                    <a:pt x="1661" y="793"/>
                    <a:pt x="1690" y="823"/>
                    <a:pt x="1734" y="823"/>
                  </a:cubicBezTo>
                  <a:cubicBezTo>
                    <a:pt x="1778" y="823"/>
                    <a:pt x="1816" y="793"/>
                    <a:pt x="1822" y="753"/>
                  </a:cubicBezTo>
                  <a:lnTo>
                    <a:pt x="1869" y="412"/>
                  </a:lnTo>
                  <a:cubicBezTo>
                    <a:pt x="1870" y="406"/>
                    <a:pt x="1870" y="399"/>
                    <a:pt x="1870" y="391"/>
                  </a:cubicBezTo>
                  <a:cubicBezTo>
                    <a:pt x="1912" y="375"/>
                    <a:pt x="1931" y="377"/>
                    <a:pt x="1980" y="380"/>
                  </a:cubicBezTo>
                  <a:close/>
                  <a:moveTo>
                    <a:pt x="2422" y="823"/>
                  </a:moveTo>
                  <a:cubicBezTo>
                    <a:pt x="2481" y="823"/>
                    <a:pt x="2516" y="800"/>
                    <a:pt x="2516" y="756"/>
                  </a:cubicBezTo>
                  <a:cubicBezTo>
                    <a:pt x="2516" y="740"/>
                    <a:pt x="2509" y="733"/>
                    <a:pt x="2501" y="723"/>
                  </a:cubicBezTo>
                  <a:cubicBezTo>
                    <a:pt x="2488" y="706"/>
                    <a:pt x="2487" y="700"/>
                    <a:pt x="2490" y="677"/>
                  </a:cubicBezTo>
                  <a:lnTo>
                    <a:pt x="2576" y="70"/>
                  </a:lnTo>
                  <a:cubicBezTo>
                    <a:pt x="2581" y="31"/>
                    <a:pt x="2552" y="0"/>
                    <a:pt x="2508" y="0"/>
                  </a:cubicBezTo>
                  <a:cubicBezTo>
                    <a:pt x="2464" y="0"/>
                    <a:pt x="2426" y="33"/>
                    <a:pt x="2420" y="70"/>
                  </a:cubicBezTo>
                  <a:lnTo>
                    <a:pt x="2333" y="690"/>
                  </a:lnTo>
                  <a:cubicBezTo>
                    <a:pt x="2316" y="809"/>
                    <a:pt x="2377" y="823"/>
                    <a:pt x="2422" y="823"/>
                  </a:cubicBezTo>
                  <a:close/>
                  <a:moveTo>
                    <a:pt x="2879" y="81"/>
                  </a:moveTo>
                  <a:cubicBezTo>
                    <a:pt x="2879" y="41"/>
                    <a:pt x="2847" y="9"/>
                    <a:pt x="2802" y="9"/>
                  </a:cubicBezTo>
                  <a:cubicBezTo>
                    <a:pt x="2748" y="9"/>
                    <a:pt x="2702" y="49"/>
                    <a:pt x="2702" y="96"/>
                  </a:cubicBezTo>
                  <a:cubicBezTo>
                    <a:pt x="2702" y="136"/>
                    <a:pt x="2733" y="167"/>
                    <a:pt x="2780" y="167"/>
                  </a:cubicBezTo>
                  <a:cubicBezTo>
                    <a:pt x="2834" y="167"/>
                    <a:pt x="2879" y="128"/>
                    <a:pt x="2879" y="81"/>
                  </a:cubicBezTo>
                  <a:close/>
                  <a:moveTo>
                    <a:pt x="2627" y="690"/>
                  </a:moveTo>
                  <a:cubicBezTo>
                    <a:pt x="2611" y="809"/>
                    <a:pt x="2671" y="823"/>
                    <a:pt x="2716" y="823"/>
                  </a:cubicBezTo>
                  <a:cubicBezTo>
                    <a:pt x="2775" y="823"/>
                    <a:pt x="2810" y="800"/>
                    <a:pt x="2810" y="756"/>
                  </a:cubicBezTo>
                  <a:cubicBezTo>
                    <a:pt x="2810" y="740"/>
                    <a:pt x="2803" y="733"/>
                    <a:pt x="2795" y="723"/>
                  </a:cubicBezTo>
                  <a:cubicBezTo>
                    <a:pt x="2782" y="706"/>
                    <a:pt x="2782" y="700"/>
                    <a:pt x="2785" y="677"/>
                  </a:cubicBezTo>
                  <a:lnTo>
                    <a:pt x="2837" y="309"/>
                  </a:lnTo>
                  <a:cubicBezTo>
                    <a:pt x="2843" y="271"/>
                    <a:pt x="2813" y="240"/>
                    <a:pt x="2769" y="240"/>
                  </a:cubicBezTo>
                  <a:cubicBezTo>
                    <a:pt x="2725" y="240"/>
                    <a:pt x="2687" y="271"/>
                    <a:pt x="2682" y="309"/>
                  </a:cubicBezTo>
                  <a:lnTo>
                    <a:pt x="2627" y="690"/>
                  </a:lnTo>
                  <a:close/>
                  <a:moveTo>
                    <a:pt x="2881" y="987"/>
                  </a:moveTo>
                  <a:cubicBezTo>
                    <a:pt x="2875" y="1025"/>
                    <a:pt x="2899" y="1055"/>
                    <a:pt x="2949" y="1055"/>
                  </a:cubicBezTo>
                  <a:cubicBezTo>
                    <a:pt x="2998" y="1055"/>
                    <a:pt x="3031" y="1025"/>
                    <a:pt x="3036" y="987"/>
                  </a:cubicBezTo>
                  <a:lnTo>
                    <a:pt x="3119" y="402"/>
                  </a:lnTo>
                  <a:lnTo>
                    <a:pt x="3202" y="402"/>
                  </a:lnTo>
                  <a:cubicBezTo>
                    <a:pt x="3247" y="402"/>
                    <a:pt x="3285" y="371"/>
                    <a:pt x="3285" y="328"/>
                  </a:cubicBezTo>
                  <a:cubicBezTo>
                    <a:pt x="3285" y="294"/>
                    <a:pt x="3258" y="268"/>
                    <a:pt x="3220" y="268"/>
                  </a:cubicBezTo>
                  <a:lnTo>
                    <a:pt x="3137" y="268"/>
                  </a:lnTo>
                  <a:lnTo>
                    <a:pt x="3145" y="213"/>
                  </a:lnTo>
                  <a:cubicBezTo>
                    <a:pt x="3150" y="172"/>
                    <a:pt x="3177" y="137"/>
                    <a:pt x="3225" y="137"/>
                  </a:cubicBezTo>
                  <a:cubicBezTo>
                    <a:pt x="3246" y="137"/>
                    <a:pt x="3269" y="144"/>
                    <a:pt x="3290" y="144"/>
                  </a:cubicBezTo>
                  <a:cubicBezTo>
                    <a:pt x="3334" y="144"/>
                    <a:pt x="3377" y="116"/>
                    <a:pt x="3377" y="68"/>
                  </a:cubicBezTo>
                  <a:cubicBezTo>
                    <a:pt x="3377" y="2"/>
                    <a:pt x="3278" y="2"/>
                    <a:pt x="3249" y="2"/>
                  </a:cubicBezTo>
                  <a:cubicBezTo>
                    <a:pt x="3124" y="2"/>
                    <a:pt x="3009" y="72"/>
                    <a:pt x="2988" y="221"/>
                  </a:cubicBezTo>
                  <a:lnTo>
                    <a:pt x="2881" y="987"/>
                  </a:lnTo>
                  <a:close/>
                  <a:moveTo>
                    <a:pt x="3558" y="600"/>
                  </a:moveTo>
                  <a:cubicBezTo>
                    <a:pt x="3730" y="600"/>
                    <a:pt x="3804" y="523"/>
                    <a:pt x="3804" y="401"/>
                  </a:cubicBezTo>
                  <a:cubicBezTo>
                    <a:pt x="3804" y="303"/>
                    <a:pt x="3740" y="236"/>
                    <a:pt x="3607" y="236"/>
                  </a:cubicBezTo>
                  <a:cubicBezTo>
                    <a:pt x="3450" y="236"/>
                    <a:pt x="3354" y="323"/>
                    <a:pt x="3338" y="437"/>
                  </a:cubicBezTo>
                  <a:lnTo>
                    <a:pt x="3312" y="626"/>
                  </a:lnTo>
                  <a:cubicBezTo>
                    <a:pt x="3297" y="738"/>
                    <a:pt x="3370" y="823"/>
                    <a:pt x="3519" y="823"/>
                  </a:cubicBezTo>
                  <a:cubicBezTo>
                    <a:pt x="3594" y="823"/>
                    <a:pt x="3750" y="802"/>
                    <a:pt x="3750" y="716"/>
                  </a:cubicBezTo>
                  <a:cubicBezTo>
                    <a:pt x="3750" y="692"/>
                    <a:pt x="3736" y="662"/>
                    <a:pt x="3688" y="662"/>
                  </a:cubicBezTo>
                  <a:cubicBezTo>
                    <a:pt x="3669" y="662"/>
                    <a:pt x="3658" y="666"/>
                    <a:pt x="3654" y="669"/>
                  </a:cubicBezTo>
                  <a:cubicBezTo>
                    <a:pt x="3616" y="684"/>
                    <a:pt x="3584" y="694"/>
                    <a:pt x="3548" y="694"/>
                  </a:cubicBezTo>
                  <a:cubicBezTo>
                    <a:pt x="3487" y="694"/>
                    <a:pt x="3461" y="669"/>
                    <a:pt x="3467" y="630"/>
                  </a:cubicBezTo>
                  <a:lnTo>
                    <a:pt x="3472" y="593"/>
                  </a:lnTo>
                  <a:cubicBezTo>
                    <a:pt x="3504" y="598"/>
                    <a:pt x="3529" y="600"/>
                    <a:pt x="3558" y="600"/>
                  </a:cubicBezTo>
                  <a:close/>
                  <a:moveTo>
                    <a:pt x="3648" y="408"/>
                  </a:moveTo>
                  <a:cubicBezTo>
                    <a:pt x="3648" y="465"/>
                    <a:pt x="3618" y="484"/>
                    <a:pt x="3569" y="484"/>
                  </a:cubicBezTo>
                  <a:cubicBezTo>
                    <a:pt x="3558" y="484"/>
                    <a:pt x="3524" y="482"/>
                    <a:pt x="3488" y="479"/>
                  </a:cubicBezTo>
                  <a:lnTo>
                    <a:pt x="3495" y="430"/>
                  </a:lnTo>
                  <a:cubicBezTo>
                    <a:pt x="3502" y="385"/>
                    <a:pt x="3534" y="357"/>
                    <a:pt x="3589" y="357"/>
                  </a:cubicBezTo>
                  <a:cubicBezTo>
                    <a:pt x="3628" y="357"/>
                    <a:pt x="3648" y="372"/>
                    <a:pt x="3648" y="408"/>
                  </a:cubicBezTo>
                  <a:close/>
                  <a:moveTo>
                    <a:pt x="4020" y="729"/>
                  </a:moveTo>
                  <a:cubicBezTo>
                    <a:pt x="4020" y="686"/>
                    <a:pt x="3985" y="651"/>
                    <a:pt x="3939" y="651"/>
                  </a:cubicBezTo>
                  <a:cubicBezTo>
                    <a:pt x="3881" y="651"/>
                    <a:pt x="3831" y="695"/>
                    <a:pt x="3831" y="747"/>
                  </a:cubicBezTo>
                  <a:cubicBezTo>
                    <a:pt x="3831" y="789"/>
                    <a:pt x="3866" y="826"/>
                    <a:pt x="3914" y="826"/>
                  </a:cubicBezTo>
                  <a:cubicBezTo>
                    <a:pt x="3968" y="826"/>
                    <a:pt x="4020" y="780"/>
                    <a:pt x="4020" y="72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u="sng" dirty="0"/>
            </a:p>
          </p:txBody>
        </p:sp>
      </p:grpSp>
      <p:sp>
        <p:nvSpPr>
          <p:cNvPr id="30" name="Parallelogram 29"/>
          <p:cNvSpPr/>
          <p:nvPr userDrawn="1"/>
        </p:nvSpPr>
        <p:spPr>
          <a:xfrm>
            <a:off x="1417216" y="-3145300"/>
            <a:ext cx="1313510" cy="5438671"/>
          </a:xfrm>
          <a:prstGeom prst="parallelogram">
            <a:avLst>
              <a:gd name="adj" fmla="val 93522"/>
            </a:avLst>
          </a:prstGeom>
          <a:solidFill>
            <a:srgbClr val="B5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Parallelogram 30"/>
          <p:cNvSpPr/>
          <p:nvPr userDrawn="1"/>
        </p:nvSpPr>
        <p:spPr>
          <a:xfrm>
            <a:off x="454819" y="-462786"/>
            <a:ext cx="1418755" cy="2146925"/>
          </a:xfrm>
          <a:prstGeom prst="parallelogram">
            <a:avLst>
              <a:gd name="adj" fmla="val 34882"/>
            </a:avLst>
          </a:prstGeom>
          <a:solidFill>
            <a:srgbClr val="D9D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0754828"/>
      </p:ext>
    </p:extLst>
  </p:cSld>
  <p:clrMapOvr>
    <a:masterClrMapping/>
  </p:clrMapOvr>
  <p:transition spd="slow">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533956"/>
      </p:ext>
    </p:extLst>
  </p:cSld>
  <p:clrMapOvr>
    <a:masterClrMapping/>
  </p:clrMapOvr>
  <p:transition spd="slow">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81BE52B-B189-4975-AD2E-3E4B673AE65D}"/>
              </a:ext>
            </a:extLst>
          </p:cNvPr>
          <p:cNvGrpSpPr/>
          <p:nvPr userDrawn="1"/>
        </p:nvGrpSpPr>
        <p:grpSpPr>
          <a:xfrm>
            <a:off x="10168462" y="409157"/>
            <a:ext cx="1490122" cy="302044"/>
            <a:chOff x="6931819" y="-1054294"/>
            <a:chExt cx="3884612" cy="787400"/>
          </a:xfrm>
          <a:solidFill>
            <a:srgbClr val="1D2228"/>
          </a:solidFill>
        </p:grpSpPr>
        <p:sp>
          <p:nvSpPr>
            <p:cNvPr id="6" name="Freeform 5">
              <a:extLst>
                <a:ext uri="{FF2B5EF4-FFF2-40B4-BE49-F238E27FC236}">
                  <a16:creationId xmlns:a16="http://schemas.microsoft.com/office/drawing/2014/main" id="{BD6E12A0-C606-4787-9A0E-B785158E5DF2}"/>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6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CFDC36D5-567A-4ABB-9BEE-84377674661F}"/>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6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73861770-7979-40B1-8193-93B4413F3684}"/>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6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820766831"/>
      </p:ext>
    </p:extLst>
  </p:cSld>
  <p:clrMapOvr>
    <a:masterClrMapping/>
  </p:clrMapOvr>
  <p:transition spd="slow">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9" name="Rectangle 18"/>
          <p:cNvSpPr/>
          <p:nvPr userDrawn="1"/>
        </p:nvSpPr>
        <p:spPr>
          <a:xfrm>
            <a:off x="2"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1" dirty="0">
              <a:solidFill>
                <a:prstClr val="white"/>
              </a:solidFill>
            </a:endParaRPr>
          </a:p>
        </p:txBody>
      </p:sp>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76251" y="1397000"/>
            <a:ext cx="9112575" cy="5461000"/>
          </a:xfrm>
          <a:prstGeom prst="rect">
            <a:avLst/>
          </a:prstGeom>
        </p:spPr>
      </p:pic>
      <p:pic>
        <p:nvPicPr>
          <p:cNvPr id="3" name="Рисунок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142" y="533400"/>
            <a:ext cx="1183285" cy="237528"/>
          </a:xfrm>
          <a:prstGeom prst="rect">
            <a:avLst/>
          </a:prstGeom>
        </p:spPr>
      </p:pic>
      <p:sp>
        <p:nvSpPr>
          <p:cNvPr id="6" name="Объект 5"/>
          <p:cNvSpPr>
            <a:spLocks noGrp="1"/>
          </p:cNvSpPr>
          <p:nvPr>
            <p:ph sz="quarter" idx="10" hasCustomPrompt="1"/>
          </p:nvPr>
        </p:nvSpPr>
        <p:spPr>
          <a:xfrm>
            <a:off x="6702981" y="431800"/>
            <a:ext cx="4722555" cy="660400"/>
          </a:xfrm>
        </p:spPr>
        <p:txBody>
          <a:bodyPr/>
          <a:lstStyle>
            <a:lvl1pPr marL="0" indent="0" algn="r">
              <a:buNone/>
              <a:defRPr sz="3199"/>
            </a:lvl1pPr>
          </a:lstStyle>
          <a:p>
            <a:r>
              <a:rPr lang="ru-RU" sz="2132" b="0" dirty="0">
                <a:solidFill>
                  <a:schemeClr val="bg1">
                    <a:lumMod val="50000"/>
                  </a:schemeClr>
                </a:solidFill>
                <a:latin typeface="Segoe UI" panose="020B0502040204020203" pitchFamily="34" charset="0"/>
                <a:ea typeface="Segoe UI Black" panose="020B0A02040204020203" pitchFamily="34" charset="0"/>
                <a:cs typeface="Segoe UI" panose="020B0502040204020203" pitchFamily="34" charset="0"/>
              </a:rPr>
              <a:t>Заголовок 2</a:t>
            </a:r>
          </a:p>
        </p:txBody>
      </p:sp>
    </p:spTree>
    <p:extLst>
      <p:ext uri="{BB962C8B-B14F-4D97-AF65-F5344CB8AC3E}">
        <p14:creationId xmlns:p14="http://schemas.microsoft.com/office/powerpoint/2010/main" val="3370476584"/>
      </p:ext>
    </p:extLst>
  </p:cSld>
  <p:clrMapOvr>
    <a:masterClrMapping/>
  </p:clrMapOvr>
  <p:transition spd="slow">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Титульный слайд">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A0380DC-065D-49A0-8F53-1BEC62DC01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6812" y="0"/>
            <a:ext cx="5560427" cy="6858000"/>
          </a:xfrm>
          <a:prstGeom prst="rect">
            <a:avLst/>
          </a:prstGeom>
        </p:spPr>
      </p:pic>
      <p:pic>
        <p:nvPicPr>
          <p:cNvPr id="4" name="Рисунок 3">
            <a:extLst>
              <a:ext uri="{FF2B5EF4-FFF2-40B4-BE49-F238E27FC236}">
                <a16:creationId xmlns:a16="http://schemas.microsoft.com/office/drawing/2014/main" id="{46F47C7F-DC12-4F3E-889B-5B3E83AD85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2681" y="1750595"/>
            <a:ext cx="1786042" cy="654129"/>
          </a:xfrm>
          <a:prstGeom prst="rect">
            <a:avLst/>
          </a:prstGeom>
        </p:spPr>
      </p:pic>
    </p:spTree>
    <p:extLst>
      <p:ext uri="{BB962C8B-B14F-4D97-AF65-F5344CB8AC3E}">
        <p14:creationId xmlns:p14="http://schemas.microsoft.com/office/powerpoint/2010/main" val="3202348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Титульный слайд">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B2B3084-CF08-4D27-AB10-B0936F6FBD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0" y="0"/>
            <a:ext cx="5954997" cy="6858000"/>
          </a:xfrm>
          <a:prstGeom prst="rect">
            <a:avLst/>
          </a:prstGeom>
        </p:spPr>
      </p:pic>
      <p:pic>
        <p:nvPicPr>
          <p:cNvPr id="7" name="Рисунок 6">
            <a:extLst>
              <a:ext uri="{FF2B5EF4-FFF2-40B4-BE49-F238E27FC236}">
                <a16:creationId xmlns:a16="http://schemas.microsoft.com/office/drawing/2014/main" id="{0D95D5AC-73C2-4BBE-A45B-F463E4BA88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09813" y="871929"/>
            <a:ext cx="997485" cy="365324"/>
          </a:xfrm>
          <a:prstGeom prst="rect">
            <a:avLst/>
          </a:prstGeom>
        </p:spPr>
      </p:pic>
    </p:spTree>
    <p:extLst>
      <p:ext uri="{BB962C8B-B14F-4D97-AF65-F5344CB8AC3E}">
        <p14:creationId xmlns:p14="http://schemas.microsoft.com/office/powerpoint/2010/main" val="3953722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Титульный слайд">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776C68CA-0BBB-468D-86F4-8DE6DBDF5D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681" y="5669717"/>
            <a:ext cx="997485" cy="365324"/>
          </a:xfrm>
          <a:prstGeom prst="rect">
            <a:avLst/>
          </a:prstGeom>
        </p:spPr>
      </p:pic>
      <p:pic>
        <p:nvPicPr>
          <p:cNvPr id="5" name="Рисунок 4">
            <a:extLst>
              <a:ext uri="{FF2B5EF4-FFF2-40B4-BE49-F238E27FC236}">
                <a16:creationId xmlns:a16="http://schemas.microsoft.com/office/drawing/2014/main" id="{8A920EDD-0E20-4089-B0A8-9E6753A96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10" y="0"/>
            <a:ext cx="5954997" cy="6858000"/>
          </a:xfrm>
          <a:prstGeom prst="rect">
            <a:avLst/>
          </a:prstGeom>
        </p:spPr>
      </p:pic>
    </p:spTree>
    <p:extLst>
      <p:ext uri="{BB962C8B-B14F-4D97-AF65-F5344CB8AC3E}">
        <p14:creationId xmlns:p14="http://schemas.microsoft.com/office/powerpoint/2010/main" val="4106434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6" name="Rectangle 5"/>
          <p:cNvSpPr/>
          <p:nvPr userDrawn="1"/>
        </p:nvSpPr>
        <p:spPr>
          <a:xfrm>
            <a:off x="0" y="0"/>
            <a:ext cx="1218723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Parallelogram 9"/>
          <p:cNvSpPr/>
          <p:nvPr userDrawn="1"/>
        </p:nvSpPr>
        <p:spPr>
          <a:xfrm>
            <a:off x="955732" y="-9698"/>
            <a:ext cx="1313510" cy="5438671"/>
          </a:xfrm>
          <a:prstGeom prst="parallelogram">
            <a:avLst>
              <a:gd name="adj" fmla="val 93522"/>
            </a:avLst>
          </a:prstGeom>
          <a:solidFill>
            <a:srgbClr val="B5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arallelogram 10"/>
          <p:cNvSpPr/>
          <p:nvPr userDrawn="1"/>
        </p:nvSpPr>
        <p:spPr>
          <a:xfrm>
            <a:off x="654374" y="0"/>
            <a:ext cx="1418755" cy="2146925"/>
          </a:xfrm>
          <a:prstGeom prst="parallelogram">
            <a:avLst>
              <a:gd name="adj" fmla="val 34882"/>
            </a:avLst>
          </a:prstGeom>
          <a:solidFill>
            <a:srgbClr val="D9D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arallelogram 14"/>
          <p:cNvSpPr/>
          <p:nvPr userDrawn="1"/>
        </p:nvSpPr>
        <p:spPr>
          <a:xfrm>
            <a:off x="11020695" y="4648199"/>
            <a:ext cx="711724" cy="2304305"/>
          </a:xfrm>
          <a:prstGeom prst="parallelogram">
            <a:avLst>
              <a:gd name="adj" fmla="val 77028"/>
            </a:avLst>
          </a:prstGeom>
          <a:solidFill>
            <a:srgbClr val="B5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arallelogram 16"/>
          <p:cNvSpPr/>
          <p:nvPr userDrawn="1"/>
        </p:nvSpPr>
        <p:spPr>
          <a:xfrm>
            <a:off x="6830487" y="3810000"/>
            <a:ext cx="4770663" cy="3077081"/>
          </a:xfrm>
          <a:prstGeom prst="parallelogram">
            <a:avLst>
              <a:gd name="adj" fmla="val 23861"/>
            </a:avLst>
          </a:prstGeom>
          <a:solidFill>
            <a:srgbClr val="D9DBD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arallelogram 18"/>
          <p:cNvSpPr/>
          <p:nvPr userDrawn="1"/>
        </p:nvSpPr>
        <p:spPr>
          <a:xfrm>
            <a:off x="3419547" y="0"/>
            <a:ext cx="5346555" cy="1752600"/>
          </a:xfrm>
          <a:prstGeom prst="parallelogram">
            <a:avLst>
              <a:gd name="adj" fmla="val 21916"/>
            </a:avLst>
          </a:prstGeom>
          <a:solidFill>
            <a:srgbClr val="D9DBD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p:cNvGrpSpPr/>
          <p:nvPr userDrawn="1"/>
        </p:nvGrpSpPr>
        <p:grpSpPr>
          <a:xfrm>
            <a:off x="4287623" y="609600"/>
            <a:ext cx="3611992" cy="732142"/>
            <a:chOff x="6931819" y="-1054294"/>
            <a:chExt cx="3884612" cy="787400"/>
          </a:xfrm>
          <a:solidFill>
            <a:schemeClr val="tx1"/>
          </a:solidFill>
          <a:effectLst/>
        </p:grpSpPr>
        <p:sp>
          <p:nvSpPr>
            <p:cNvPr id="21" name="Freeform 5"/>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sp>
          <p:nvSpPr>
            <p:cNvPr id="22" name="Freeform 6"/>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sp>
          <p:nvSpPr>
            <p:cNvPr id="24" name="Freeform 7"/>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grpSp>
      <p:sp>
        <p:nvSpPr>
          <p:cNvPr id="2" name="Title 1"/>
          <p:cNvSpPr>
            <a:spLocks noGrp="1"/>
          </p:cNvSpPr>
          <p:nvPr>
            <p:ph type="title" hasCustomPrompt="1"/>
          </p:nvPr>
        </p:nvSpPr>
        <p:spPr>
          <a:xfrm>
            <a:off x="1674020" y="2362200"/>
            <a:ext cx="8839200" cy="2286000"/>
          </a:xfrm>
        </p:spPr>
        <p:txBody>
          <a:bodyPr>
            <a:noAutofit/>
            <a:scene3d>
              <a:camera prst="orthographicFront"/>
              <a:lightRig rig="threePt" dir="t"/>
            </a:scene3d>
            <a:sp3d extrusionH="38100" prstMaterial="metal"/>
          </a:bodyPr>
          <a:lstStyle>
            <a:lvl1pPr algn="ctr">
              <a:defRPr sz="4800" b="0">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46444718"/>
      </p:ext>
    </p:extLst>
  </p:cSld>
  <p:clrMapOvr>
    <a:masterClrMapping/>
  </p:clrMapOvr>
  <p:transition spd="slow">
    <p:blinds dir="vert"/>
  </p:transition>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6" name="Parallelogram 25"/>
          <p:cNvSpPr/>
          <p:nvPr userDrawn="1"/>
        </p:nvSpPr>
        <p:spPr>
          <a:xfrm>
            <a:off x="9380772" y="-230031"/>
            <a:ext cx="3556051" cy="1165673"/>
          </a:xfrm>
          <a:prstGeom prst="parallelogram">
            <a:avLst>
              <a:gd name="adj" fmla="val 21916"/>
            </a:avLst>
          </a:prstGeom>
          <a:solidFill>
            <a:srgbClr val="D9DBD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allelogram 19"/>
          <p:cNvSpPr/>
          <p:nvPr userDrawn="1"/>
        </p:nvSpPr>
        <p:spPr>
          <a:xfrm>
            <a:off x="321603" y="1605122"/>
            <a:ext cx="3502058" cy="5299475"/>
          </a:xfrm>
          <a:prstGeom prst="parallelogram">
            <a:avLst>
              <a:gd name="adj" fmla="val 34882"/>
            </a:avLst>
          </a:prstGeom>
          <a:solidFill>
            <a:srgbClr val="D9DBD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arallelogram 23"/>
          <p:cNvSpPr/>
          <p:nvPr userDrawn="1"/>
        </p:nvSpPr>
        <p:spPr>
          <a:xfrm>
            <a:off x="759619" y="2224871"/>
            <a:ext cx="1219200" cy="3947330"/>
          </a:xfrm>
          <a:prstGeom prst="parallelogram">
            <a:avLst>
              <a:gd name="adj" fmla="val 770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allelogram 3"/>
          <p:cNvSpPr/>
          <p:nvPr userDrawn="1"/>
        </p:nvSpPr>
        <p:spPr>
          <a:xfrm>
            <a:off x="518730" y="-432172"/>
            <a:ext cx="914400" cy="1383712"/>
          </a:xfrm>
          <a:prstGeom prst="parallelogram">
            <a:avLst>
              <a:gd name="adj" fmla="val 34882"/>
            </a:avLst>
          </a:prstGeom>
          <a:solidFill>
            <a:srgbClr val="D9D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1218723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12" name="Group 11"/>
          <p:cNvGrpSpPr/>
          <p:nvPr userDrawn="1"/>
        </p:nvGrpSpPr>
        <p:grpSpPr>
          <a:xfrm>
            <a:off x="9941286" y="314454"/>
            <a:ext cx="1889189" cy="382934"/>
            <a:chOff x="6931819" y="-1054294"/>
            <a:chExt cx="3884612" cy="787400"/>
          </a:xfrm>
          <a:solidFill>
            <a:schemeClr val="tx1"/>
          </a:solidFill>
          <a:effectLst/>
        </p:grpSpPr>
        <p:sp>
          <p:nvSpPr>
            <p:cNvPr id="9" name="Freeform 5"/>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sp>
          <p:nvSpPr>
            <p:cNvPr id="10" name="Freeform 6"/>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sp>
          <p:nvSpPr>
            <p:cNvPr id="11" name="Freeform 7"/>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grpSp>
      <p:sp>
        <p:nvSpPr>
          <p:cNvPr id="21" name="Parallelogram 20"/>
          <p:cNvSpPr/>
          <p:nvPr userDrawn="1"/>
        </p:nvSpPr>
        <p:spPr>
          <a:xfrm>
            <a:off x="10512486" y="5122896"/>
            <a:ext cx="914400" cy="1383712"/>
          </a:xfrm>
          <a:prstGeom prst="parallelogram">
            <a:avLst>
              <a:gd name="adj" fmla="val 34882"/>
            </a:avLst>
          </a:prstGeom>
          <a:solidFill>
            <a:srgbClr val="B5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p:cNvSpPr/>
          <p:nvPr userDrawn="1"/>
        </p:nvSpPr>
        <p:spPr>
          <a:xfrm>
            <a:off x="11057488" y="5975399"/>
            <a:ext cx="1807243" cy="1165673"/>
          </a:xfrm>
          <a:prstGeom prst="parallelogram">
            <a:avLst>
              <a:gd name="adj" fmla="val 23861"/>
            </a:avLst>
          </a:prstGeom>
          <a:solidFill>
            <a:srgbClr val="D9D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arallelogram 22"/>
          <p:cNvSpPr/>
          <p:nvPr userDrawn="1"/>
        </p:nvSpPr>
        <p:spPr>
          <a:xfrm>
            <a:off x="226219" y="76200"/>
            <a:ext cx="427383" cy="1383712"/>
          </a:xfrm>
          <a:prstGeom prst="parallelogram">
            <a:avLst>
              <a:gd name="adj" fmla="val 77028"/>
            </a:avLst>
          </a:prstGeom>
          <a:solidFill>
            <a:srgbClr val="B5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arallelogram 24"/>
          <p:cNvSpPr/>
          <p:nvPr userDrawn="1"/>
        </p:nvSpPr>
        <p:spPr>
          <a:xfrm>
            <a:off x="2498324" y="3256063"/>
            <a:ext cx="1313510" cy="5438671"/>
          </a:xfrm>
          <a:prstGeom prst="parallelogram">
            <a:avLst>
              <a:gd name="adj" fmla="val 93522"/>
            </a:avLst>
          </a:prstGeom>
          <a:solidFill>
            <a:srgbClr val="D9D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08129" y="1092448"/>
            <a:ext cx="10972804" cy="5079752"/>
          </a:xfrm>
        </p:spPr>
        <p:txBody>
          <a:bodyPr/>
          <a:lstStyle>
            <a:lvl1pPr marL="0" indent="0">
              <a:buNone/>
              <a:defRPr sz="2800">
                <a:latin typeface="Segoe UI" panose="020B0502040204020203" pitchFamily="34" charset="0"/>
                <a:ea typeface="Segoe UI" panose="020B0502040204020203" pitchFamily="34" charset="0"/>
                <a:cs typeface="Segoe UI" panose="020B0502040204020203" pitchFamily="34" charset="0"/>
              </a:defRPr>
            </a:lvl1pPr>
            <a:lvl2pPr marL="742950" indent="-285750">
              <a:buFont typeface="Wingdings" pitchFamily="2" charset="2"/>
              <a:buChar char="q"/>
              <a:defRPr sz="2400">
                <a:latin typeface="Segoe UI" panose="020B0502040204020203" pitchFamily="34" charset="0"/>
                <a:ea typeface="Segoe UI" panose="020B0502040204020203" pitchFamily="34" charset="0"/>
                <a:cs typeface="Segoe UI" panose="020B0502040204020203" pitchFamily="34" charset="0"/>
              </a:defRPr>
            </a:lvl2pPr>
            <a:lvl3pPr marL="1143000" indent="-228600">
              <a:buFont typeface="Wingdings" pitchFamily="2" charset="2"/>
              <a:buChar char="q"/>
              <a:defRPr sz="2000">
                <a:latin typeface="Segoe UI" panose="020B0502040204020203" pitchFamily="34" charset="0"/>
                <a:ea typeface="Segoe UI" panose="020B0502040204020203" pitchFamily="34" charset="0"/>
                <a:cs typeface="Segoe UI" panose="020B0502040204020203" pitchFamily="34" charset="0"/>
              </a:defRPr>
            </a:lvl3pPr>
            <a:lvl4pPr marL="1600200" indent="-228600">
              <a:buFont typeface="Wingdings" pitchFamily="2" charset="2"/>
              <a:buChar char="q"/>
              <a:defRPr sz="1800">
                <a:latin typeface="Segoe UI" panose="020B0502040204020203" pitchFamily="34" charset="0"/>
                <a:ea typeface="Segoe UI" panose="020B0502040204020203" pitchFamily="34" charset="0"/>
                <a:cs typeface="Segoe UI" panose="020B0502040204020203" pitchFamily="34" charset="0"/>
              </a:defRPr>
            </a:lvl4pPr>
            <a:lvl5pPr marL="2057400" indent="-228600">
              <a:buFont typeface="Wingdings" pitchFamily="2" charset="2"/>
              <a:buChar char="q"/>
              <a:defRPr sz="18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07221" y="76200"/>
            <a:ext cx="9043777" cy="859442"/>
          </a:xfrm>
        </p:spPr>
        <p:txBody>
          <a:bodyPr>
            <a:normAutofit/>
            <a:scene3d>
              <a:camera prst="orthographicFront"/>
              <a:lightRig rig="threePt" dir="t"/>
            </a:scene3d>
            <a:sp3d extrusionH="38100" prstMaterial="metal">
              <a:bevelT w="38100" h="19050"/>
            </a:sp3d>
          </a:bodyPr>
          <a:lstStyle>
            <a:lvl1pPr algn="l" defTabSz="914400" rtl="0" eaLnBrk="1" latinLnBrk="0" hangingPunct="1">
              <a:spcBef>
                <a:spcPct val="0"/>
              </a:spcBef>
              <a:buNone/>
              <a:defRPr lang="en-US" sz="3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5611479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
                                        <p:tgtEl>
                                          <p:spTgt spid="4"/>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Lst>
  </p:timing>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6" name="Parallelogram 25"/>
          <p:cNvSpPr/>
          <p:nvPr userDrawn="1"/>
        </p:nvSpPr>
        <p:spPr>
          <a:xfrm>
            <a:off x="9380772" y="-230031"/>
            <a:ext cx="3556051" cy="1165673"/>
          </a:xfrm>
          <a:prstGeom prst="parallelogram">
            <a:avLst>
              <a:gd name="adj" fmla="val 21916"/>
            </a:avLst>
          </a:prstGeom>
          <a:solidFill>
            <a:srgbClr val="D9DBD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allelogram 3"/>
          <p:cNvSpPr/>
          <p:nvPr userDrawn="1"/>
        </p:nvSpPr>
        <p:spPr>
          <a:xfrm>
            <a:off x="518730" y="-432172"/>
            <a:ext cx="914400" cy="1383712"/>
          </a:xfrm>
          <a:prstGeom prst="parallelogram">
            <a:avLst>
              <a:gd name="adj" fmla="val 34882"/>
            </a:avLst>
          </a:prstGeom>
          <a:solidFill>
            <a:srgbClr val="D9D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1218723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12" name="Group 11"/>
          <p:cNvGrpSpPr/>
          <p:nvPr userDrawn="1"/>
        </p:nvGrpSpPr>
        <p:grpSpPr>
          <a:xfrm>
            <a:off x="9941286" y="314454"/>
            <a:ext cx="1889189" cy="382934"/>
            <a:chOff x="6931819" y="-1054294"/>
            <a:chExt cx="3884612" cy="787400"/>
          </a:xfrm>
          <a:solidFill>
            <a:schemeClr val="tx1"/>
          </a:solidFill>
          <a:effectLst/>
        </p:grpSpPr>
        <p:sp>
          <p:nvSpPr>
            <p:cNvPr id="9" name="Freeform 5"/>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sp>
          <p:nvSpPr>
            <p:cNvPr id="10" name="Freeform 6"/>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sp>
          <p:nvSpPr>
            <p:cNvPr id="11" name="Freeform 7"/>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grpSp>
      <p:sp>
        <p:nvSpPr>
          <p:cNvPr id="23" name="Parallelogram 22"/>
          <p:cNvSpPr/>
          <p:nvPr userDrawn="1"/>
        </p:nvSpPr>
        <p:spPr>
          <a:xfrm>
            <a:off x="226219" y="76200"/>
            <a:ext cx="427383" cy="1383712"/>
          </a:xfrm>
          <a:prstGeom prst="parallelogram">
            <a:avLst>
              <a:gd name="adj" fmla="val 77028"/>
            </a:avLst>
          </a:prstGeom>
          <a:solidFill>
            <a:srgbClr val="B5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08129" y="1092448"/>
            <a:ext cx="10972804" cy="5079752"/>
          </a:xfrm>
        </p:spPr>
        <p:txBody>
          <a:bodyPr/>
          <a:lstStyle>
            <a:lvl1pPr marL="0" indent="0">
              <a:buNone/>
              <a:defRPr sz="2800">
                <a:latin typeface="Segoe UI" panose="020B0502040204020203" pitchFamily="34" charset="0"/>
                <a:ea typeface="Segoe UI" panose="020B0502040204020203" pitchFamily="34" charset="0"/>
                <a:cs typeface="Segoe UI" panose="020B0502040204020203" pitchFamily="34" charset="0"/>
              </a:defRPr>
            </a:lvl1pPr>
            <a:lvl2pPr marL="742950" indent="-285750">
              <a:buFont typeface="Wingdings" pitchFamily="2" charset="2"/>
              <a:buChar char="q"/>
              <a:defRPr sz="2400">
                <a:latin typeface="Segoe UI" panose="020B0502040204020203" pitchFamily="34" charset="0"/>
                <a:ea typeface="Segoe UI" panose="020B0502040204020203" pitchFamily="34" charset="0"/>
                <a:cs typeface="Segoe UI" panose="020B0502040204020203" pitchFamily="34" charset="0"/>
              </a:defRPr>
            </a:lvl2pPr>
            <a:lvl3pPr marL="1143000" indent="-228600">
              <a:buFont typeface="Wingdings" pitchFamily="2" charset="2"/>
              <a:buChar char="q"/>
              <a:defRPr sz="2000">
                <a:latin typeface="Segoe UI" panose="020B0502040204020203" pitchFamily="34" charset="0"/>
                <a:ea typeface="Segoe UI" panose="020B0502040204020203" pitchFamily="34" charset="0"/>
                <a:cs typeface="Segoe UI" panose="020B0502040204020203" pitchFamily="34" charset="0"/>
              </a:defRPr>
            </a:lvl3pPr>
            <a:lvl4pPr marL="1600200" indent="-228600">
              <a:buFont typeface="Wingdings" pitchFamily="2" charset="2"/>
              <a:buChar char="q"/>
              <a:defRPr sz="1800">
                <a:latin typeface="Segoe UI" panose="020B0502040204020203" pitchFamily="34" charset="0"/>
                <a:ea typeface="Segoe UI" panose="020B0502040204020203" pitchFamily="34" charset="0"/>
                <a:cs typeface="Segoe UI" panose="020B0502040204020203" pitchFamily="34" charset="0"/>
              </a:defRPr>
            </a:lvl4pPr>
            <a:lvl5pPr marL="2057400" indent="-228600">
              <a:buFont typeface="Wingdings" pitchFamily="2" charset="2"/>
              <a:buChar char="q"/>
              <a:defRPr sz="18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07221" y="76200"/>
            <a:ext cx="9043777" cy="859442"/>
          </a:xfrm>
        </p:spPr>
        <p:txBody>
          <a:bodyPr>
            <a:normAutofit/>
            <a:scene3d>
              <a:camera prst="orthographicFront"/>
              <a:lightRig rig="threePt" dir="t"/>
            </a:scene3d>
            <a:sp3d extrusionH="38100" prstMaterial="metal">
              <a:bevelT w="38100" h="19050"/>
            </a:sp3d>
          </a:bodyPr>
          <a:lstStyle>
            <a:lvl1pPr algn="l" defTabSz="914400" rtl="0" eaLnBrk="1" latinLnBrk="0" hangingPunct="1">
              <a:spcBef>
                <a:spcPct val="0"/>
              </a:spcBef>
              <a:buNone/>
              <a:defRPr lang="en-US" sz="3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7" name="Parallelogram 16"/>
          <p:cNvSpPr/>
          <p:nvPr userDrawn="1"/>
        </p:nvSpPr>
        <p:spPr>
          <a:xfrm>
            <a:off x="10485479" y="5317321"/>
            <a:ext cx="1244728" cy="1883579"/>
          </a:xfrm>
          <a:prstGeom prst="parallelogram">
            <a:avLst>
              <a:gd name="adj" fmla="val 34882"/>
            </a:avLst>
          </a:prstGeom>
          <a:solidFill>
            <a:srgbClr val="D9DBD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arallelogram 17"/>
          <p:cNvSpPr/>
          <p:nvPr userDrawn="1"/>
        </p:nvSpPr>
        <p:spPr>
          <a:xfrm>
            <a:off x="11580933" y="5125332"/>
            <a:ext cx="427383" cy="1383712"/>
          </a:xfrm>
          <a:prstGeom prst="parallelogram">
            <a:avLst>
              <a:gd name="adj" fmla="val 77028"/>
            </a:avLst>
          </a:prstGeom>
          <a:solidFill>
            <a:srgbClr val="B5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538554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
                                        <p:tgtEl>
                                          <p:spTgt spid="4"/>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Lst>
  </p:timing>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4" name="Parallelogram 3"/>
          <p:cNvSpPr/>
          <p:nvPr userDrawn="1"/>
        </p:nvSpPr>
        <p:spPr>
          <a:xfrm>
            <a:off x="518730" y="-432172"/>
            <a:ext cx="914400" cy="1383712"/>
          </a:xfrm>
          <a:prstGeom prst="parallelogram">
            <a:avLst>
              <a:gd name="adj" fmla="val 34882"/>
            </a:avLst>
          </a:prstGeom>
          <a:solidFill>
            <a:srgbClr val="D9D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1218723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Parallelogram 22"/>
          <p:cNvSpPr/>
          <p:nvPr userDrawn="1"/>
        </p:nvSpPr>
        <p:spPr>
          <a:xfrm>
            <a:off x="226219" y="76200"/>
            <a:ext cx="427383" cy="1383712"/>
          </a:xfrm>
          <a:prstGeom prst="parallelogram">
            <a:avLst>
              <a:gd name="adj" fmla="val 77028"/>
            </a:avLst>
          </a:prstGeom>
          <a:solidFill>
            <a:srgbClr val="B5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08129" y="1092448"/>
            <a:ext cx="10972804" cy="5079752"/>
          </a:xfrm>
        </p:spPr>
        <p:txBody>
          <a:bodyPr/>
          <a:lstStyle>
            <a:lvl1pPr marL="0" indent="0">
              <a:buNone/>
              <a:defRPr sz="2800">
                <a:latin typeface="Segoe UI" panose="020B0502040204020203" pitchFamily="34" charset="0"/>
                <a:ea typeface="Segoe UI" panose="020B0502040204020203" pitchFamily="34" charset="0"/>
                <a:cs typeface="Segoe UI" panose="020B0502040204020203" pitchFamily="34" charset="0"/>
              </a:defRPr>
            </a:lvl1pPr>
            <a:lvl2pPr marL="742950" indent="-285750">
              <a:buFont typeface="Wingdings" pitchFamily="2" charset="2"/>
              <a:buChar char="q"/>
              <a:defRPr sz="2400">
                <a:latin typeface="Segoe UI" panose="020B0502040204020203" pitchFamily="34" charset="0"/>
                <a:ea typeface="Segoe UI" panose="020B0502040204020203" pitchFamily="34" charset="0"/>
                <a:cs typeface="Segoe UI" panose="020B0502040204020203" pitchFamily="34" charset="0"/>
              </a:defRPr>
            </a:lvl2pPr>
            <a:lvl3pPr marL="1143000" indent="-228600">
              <a:buFont typeface="Wingdings" pitchFamily="2" charset="2"/>
              <a:buChar char="q"/>
              <a:defRPr sz="2000">
                <a:latin typeface="Segoe UI" panose="020B0502040204020203" pitchFamily="34" charset="0"/>
                <a:ea typeface="Segoe UI" panose="020B0502040204020203" pitchFamily="34" charset="0"/>
                <a:cs typeface="Segoe UI" panose="020B0502040204020203" pitchFamily="34" charset="0"/>
              </a:defRPr>
            </a:lvl3pPr>
            <a:lvl4pPr marL="1600200" indent="-228600">
              <a:buFont typeface="Wingdings" pitchFamily="2" charset="2"/>
              <a:buChar char="q"/>
              <a:defRPr sz="1800">
                <a:latin typeface="Segoe UI" panose="020B0502040204020203" pitchFamily="34" charset="0"/>
                <a:ea typeface="Segoe UI" panose="020B0502040204020203" pitchFamily="34" charset="0"/>
                <a:cs typeface="Segoe UI" panose="020B0502040204020203" pitchFamily="34" charset="0"/>
              </a:defRPr>
            </a:lvl4pPr>
            <a:lvl5pPr marL="2057400" indent="-228600">
              <a:buFont typeface="Wingdings" pitchFamily="2" charset="2"/>
              <a:buChar char="q"/>
              <a:defRPr sz="18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07221" y="76200"/>
            <a:ext cx="9043777" cy="859442"/>
          </a:xfrm>
        </p:spPr>
        <p:txBody>
          <a:bodyPr>
            <a:normAutofit/>
            <a:scene3d>
              <a:camera prst="orthographicFront"/>
              <a:lightRig rig="threePt" dir="t"/>
            </a:scene3d>
            <a:sp3d extrusionH="38100" prstMaterial="metal">
              <a:bevelT w="38100" h="19050"/>
            </a:sp3d>
          </a:bodyPr>
          <a:lstStyle>
            <a:lvl1pPr algn="l" defTabSz="914400" rtl="0" eaLnBrk="1" latinLnBrk="0" hangingPunct="1">
              <a:spcBef>
                <a:spcPct val="0"/>
              </a:spcBef>
              <a:buNone/>
              <a:defRPr lang="en-US" sz="3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888971399"/>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
                                        <p:tgtEl>
                                          <p:spTgt spid="4"/>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Lst>
  </p:timing>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15" name="Freeform 14"/>
          <p:cNvSpPr>
            <a:spLocks/>
          </p:cNvSpPr>
          <p:nvPr userDrawn="1"/>
        </p:nvSpPr>
        <p:spPr bwMode="auto">
          <a:xfrm rot="16200000" flipH="1">
            <a:off x="4100838" y="-3059581"/>
            <a:ext cx="5449981" cy="13927980"/>
          </a:xfrm>
          <a:custGeom>
            <a:avLst/>
            <a:gdLst>
              <a:gd name="T0" fmla="*/ 7406 w 13770"/>
              <a:gd name="T1" fmla="*/ 0 h 35256"/>
              <a:gd name="T2" fmla="*/ 14 w 13770"/>
              <a:gd name="T3" fmla="*/ 22606 h 35256"/>
              <a:gd name="T4" fmla="*/ 17 w 13770"/>
              <a:gd name="T5" fmla="*/ 23528 h 35256"/>
              <a:gd name="T6" fmla="*/ 3108 w 13770"/>
              <a:gd name="T7" fmla="*/ 27177 h 35256"/>
              <a:gd name="T8" fmla="*/ 5236 w 13770"/>
              <a:gd name="T9" fmla="*/ 24790 h 35256"/>
              <a:gd name="T10" fmla="*/ 9659 w 13770"/>
              <a:gd name="T11" fmla="*/ 15647 h 35256"/>
              <a:gd name="T12" fmla="*/ 3205 w 13770"/>
              <a:gd name="T13" fmla="*/ 31710 h 35256"/>
              <a:gd name="T14" fmla="*/ 3213 w 13770"/>
              <a:gd name="T15" fmla="*/ 32927 h 35256"/>
              <a:gd name="T16" fmla="*/ 3210 w 13770"/>
              <a:gd name="T17" fmla="*/ 35256 h 35256"/>
              <a:gd name="T18" fmla="*/ 9676 w 13770"/>
              <a:gd name="T19" fmla="*/ 21131 h 35256"/>
              <a:gd name="T20" fmla="*/ 12299 w 13770"/>
              <a:gd name="T21" fmla="*/ 14157 h 35256"/>
              <a:gd name="T22" fmla="*/ 10477 w 13770"/>
              <a:gd name="T23" fmla="*/ 10945 h 35256"/>
              <a:gd name="T24" fmla="*/ 7835 w 13770"/>
              <a:gd name="T25" fmla="*/ 12879 h 35256"/>
              <a:gd name="T26" fmla="*/ 4592 w 13770"/>
              <a:gd name="T27" fmla="*/ 19026 h 35256"/>
              <a:gd name="T28" fmla="*/ 13770 w 13770"/>
              <a:gd name="T29" fmla="*/ 0 h 35256"/>
              <a:gd name="T30" fmla="*/ 7406 w 13770"/>
              <a:gd name="T31" fmla="*/ 0 h 3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70" h="35256">
                <a:moveTo>
                  <a:pt x="7406" y="0"/>
                </a:moveTo>
                <a:cubicBezTo>
                  <a:pt x="4785" y="4529"/>
                  <a:pt x="0" y="18191"/>
                  <a:pt x="14" y="22606"/>
                </a:cubicBezTo>
                <a:lnTo>
                  <a:pt x="17" y="23528"/>
                </a:lnTo>
                <a:lnTo>
                  <a:pt x="3108" y="27177"/>
                </a:lnTo>
                <a:cubicBezTo>
                  <a:pt x="3519" y="27686"/>
                  <a:pt x="4785" y="25565"/>
                  <a:pt x="5236" y="24790"/>
                </a:cubicBezTo>
                <a:cubicBezTo>
                  <a:pt x="6003" y="23469"/>
                  <a:pt x="6899" y="21496"/>
                  <a:pt x="9659" y="15647"/>
                </a:cubicBezTo>
                <a:cubicBezTo>
                  <a:pt x="8631" y="20143"/>
                  <a:pt x="4065" y="29110"/>
                  <a:pt x="3205" y="31710"/>
                </a:cubicBezTo>
                <a:lnTo>
                  <a:pt x="3213" y="32927"/>
                </a:lnTo>
                <a:lnTo>
                  <a:pt x="3210" y="35256"/>
                </a:lnTo>
                <a:cubicBezTo>
                  <a:pt x="4168" y="32803"/>
                  <a:pt x="8530" y="23585"/>
                  <a:pt x="9676" y="21131"/>
                </a:cubicBezTo>
                <a:cubicBezTo>
                  <a:pt x="10822" y="18677"/>
                  <a:pt x="12776" y="14998"/>
                  <a:pt x="12299" y="14157"/>
                </a:cubicBezTo>
                <a:lnTo>
                  <a:pt x="10477" y="10945"/>
                </a:lnTo>
                <a:cubicBezTo>
                  <a:pt x="9653" y="9494"/>
                  <a:pt x="9253" y="10214"/>
                  <a:pt x="7835" y="12879"/>
                </a:cubicBezTo>
                <a:cubicBezTo>
                  <a:pt x="6845" y="14741"/>
                  <a:pt x="5632" y="17134"/>
                  <a:pt x="4592" y="19026"/>
                </a:cubicBezTo>
                <a:cubicBezTo>
                  <a:pt x="6576" y="13571"/>
                  <a:pt x="11492" y="4214"/>
                  <a:pt x="13770" y="0"/>
                </a:cubicBezTo>
                <a:lnTo>
                  <a:pt x="7406" y="0"/>
                </a:lnTo>
                <a:close/>
              </a:path>
            </a:pathLst>
          </a:custGeom>
          <a:solidFill>
            <a:srgbClr val="D9DBDF">
              <a:alpha val="3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 name="Parallelogram 3"/>
          <p:cNvSpPr/>
          <p:nvPr userDrawn="1"/>
        </p:nvSpPr>
        <p:spPr>
          <a:xfrm>
            <a:off x="518730" y="-432172"/>
            <a:ext cx="914400" cy="1383712"/>
          </a:xfrm>
          <a:prstGeom prst="parallelogram">
            <a:avLst>
              <a:gd name="adj" fmla="val 34882"/>
            </a:avLst>
          </a:prstGeom>
          <a:solidFill>
            <a:srgbClr val="D9D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1218723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12" name="Group 11"/>
          <p:cNvGrpSpPr/>
          <p:nvPr userDrawn="1"/>
        </p:nvGrpSpPr>
        <p:grpSpPr>
          <a:xfrm>
            <a:off x="9941286" y="314454"/>
            <a:ext cx="1889189" cy="382934"/>
            <a:chOff x="6931819" y="-1054294"/>
            <a:chExt cx="3884612" cy="787400"/>
          </a:xfrm>
          <a:solidFill>
            <a:schemeClr val="tx1"/>
          </a:solidFill>
          <a:effectLst/>
        </p:grpSpPr>
        <p:sp>
          <p:nvSpPr>
            <p:cNvPr id="9" name="Freeform 5"/>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sp>
          <p:nvSpPr>
            <p:cNvPr id="10" name="Freeform 6"/>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sp>
          <p:nvSpPr>
            <p:cNvPr id="11" name="Freeform 7"/>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dirty="0">
                <a:solidFill>
                  <a:schemeClr val="lt1"/>
                </a:solidFill>
              </a:endParaRPr>
            </a:p>
          </p:txBody>
        </p:sp>
      </p:grpSp>
      <p:sp>
        <p:nvSpPr>
          <p:cNvPr id="23" name="Parallelogram 22"/>
          <p:cNvSpPr/>
          <p:nvPr userDrawn="1"/>
        </p:nvSpPr>
        <p:spPr>
          <a:xfrm>
            <a:off x="226219" y="76200"/>
            <a:ext cx="427383" cy="1383712"/>
          </a:xfrm>
          <a:prstGeom prst="parallelogram">
            <a:avLst>
              <a:gd name="adj" fmla="val 77028"/>
            </a:avLst>
          </a:prstGeom>
          <a:solidFill>
            <a:srgbClr val="B5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08129" y="1092448"/>
            <a:ext cx="10972804" cy="5079752"/>
          </a:xfrm>
        </p:spPr>
        <p:txBody>
          <a:bodyPr/>
          <a:lstStyle>
            <a:lvl1pPr marL="0" indent="0">
              <a:buNone/>
              <a:defRPr sz="2800">
                <a:latin typeface="Segoe UI" panose="020B0502040204020203" pitchFamily="34" charset="0"/>
                <a:ea typeface="Segoe UI" panose="020B0502040204020203" pitchFamily="34" charset="0"/>
                <a:cs typeface="Segoe UI" panose="020B0502040204020203" pitchFamily="34" charset="0"/>
              </a:defRPr>
            </a:lvl1pPr>
            <a:lvl2pPr marL="742950" indent="-285750">
              <a:buFont typeface="Wingdings" pitchFamily="2" charset="2"/>
              <a:buChar char="q"/>
              <a:defRPr sz="2400">
                <a:latin typeface="Segoe UI" panose="020B0502040204020203" pitchFamily="34" charset="0"/>
                <a:ea typeface="Segoe UI" panose="020B0502040204020203" pitchFamily="34" charset="0"/>
                <a:cs typeface="Segoe UI" panose="020B0502040204020203" pitchFamily="34" charset="0"/>
              </a:defRPr>
            </a:lvl2pPr>
            <a:lvl3pPr marL="1143000" indent="-228600">
              <a:buFont typeface="Wingdings" pitchFamily="2" charset="2"/>
              <a:buChar char="q"/>
              <a:defRPr sz="2000">
                <a:latin typeface="Segoe UI" panose="020B0502040204020203" pitchFamily="34" charset="0"/>
                <a:ea typeface="Segoe UI" panose="020B0502040204020203" pitchFamily="34" charset="0"/>
                <a:cs typeface="Segoe UI" panose="020B0502040204020203" pitchFamily="34" charset="0"/>
              </a:defRPr>
            </a:lvl3pPr>
            <a:lvl4pPr marL="1600200" indent="-228600">
              <a:buFont typeface="Wingdings" pitchFamily="2" charset="2"/>
              <a:buChar char="q"/>
              <a:defRPr sz="1800">
                <a:latin typeface="Segoe UI" panose="020B0502040204020203" pitchFamily="34" charset="0"/>
                <a:ea typeface="Segoe UI" panose="020B0502040204020203" pitchFamily="34" charset="0"/>
                <a:cs typeface="Segoe UI" panose="020B0502040204020203" pitchFamily="34" charset="0"/>
              </a:defRPr>
            </a:lvl4pPr>
            <a:lvl5pPr marL="2057400" indent="-228600">
              <a:buFont typeface="Wingdings" pitchFamily="2" charset="2"/>
              <a:buChar char="q"/>
              <a:defRPr sz="180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07221" y="76200"/>
            <a:ext cx="9043777" cy="859442"/>
          </a:xfrm>
        </p:spPr>
        <p:txBody>
          <a:bodyPr>
            <a:normAutofit/>
            <a:scene3d>
              <a:camera prst="orthographicFront"/>
              <a:lightRig rig="threePt" dir="t"/>
            </a:scene3d>
            <a:sp3d extrusionH="38100" prstMaterial="metal">
              <a:bevelT w="38100" h="19050"/>
            </a:sp3d>
          </a:bodyPr>
          <a:lstStyle>
            <a:lvl1pPr algn="l" defTabSz="914400" rtl="0" eaLnBrk="1" latinLnBrk="0" hangingPunct="1">
              <a:spcBef>
                <a:spcPct val="0"/>
              </a:spcBef>
              <a:buNone/>
              <a:defRPr lang="en-US" sz="3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defRPr>
            </a:lvl1pPr>
          </a:lstStyle>
          <a:p>
            <a:r>
              <a:rPr lang="en-US" dirty="0"/>
              <a:t>CLICK TO EDIT MASTER TITLE STYLE</a:t>
            </a:r>
          </a:p>
        </p:txBody>
      </p:sp>
      <p:sp>
        <p:nvSpPr>
          <p:cNvPr id="17" name="Parallelogram 16"/>
          <p:cNvSpPr/>
          <p:nvPr userDrawn="1"/>
        </p:nvSpPr>
        <p:spPr>
          <a:xfrm>
            <a:off x="10485479" y="5317321"/>
            <a:ext cx="1244728" cy="1883579"/>
          </a:xfrm>
          <a:prstGeom prst="parallelogram">
            <a:avLst>
              <a:gd name="adj" fmla="val 34882"/>
            </a:avLst>
          </a:prstGeom>
          <a:solidFill>
            <a:srgbClr val="D9DBD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arallelogram 17"/>
          <p:cNvSpPr/>
          <p:nvPr userDrawn="1"/>
        </p:nvSpPr>
        <p:spPr>
          <a:xfrm>
            <a:off x="11580933" y="5125332"/>
            <a:ext cx="427383" cy="1383712"/>
          </a:xfrm>
          <a:prstGeom prst="parallelogram">
            <a:avLst>
              <a:gd name="adj" fmla="val 77028"/>
            </a:avLst>
          </a:prstGeom>
          <a:solidFill>
            <a:srgbClr val="B52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0059104"/>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
                                        <p:tgtEl>
                                          <p:spTgt spid="4"/>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Lst>
  </p:timing>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9" name="Rectangle 18"/>
          <p:cNvSpPr/>
          <p:nvPr userDrawn="1"/>
        </p:nvSpPr>
        <p:spPr>
          <a:xfrm>
            <a:off x="2" y="0"/>
            <a:ext cx="12188825"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21" dirty="0"/>
          </a:p>
        </p:txBody>
      </p:sp>
      <p:pic>
        <p:nvPicPr>
          <p:cNvPr id="3" name="Рисунок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0142" y="533400"/>
            <a:ext cx="2530686" cy="508000"/>
          </a:xfrm>
          <a:prstGeom prst="rect">
            <a:avLst/>
          </a:prstGeom>
        </p:spPr>
      </p:pic>
      <p:pic>
        <p:nvPicPr>
          <p:cNvPr id="4" name="Рисунок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77307" y="1193800"/>
            <a:ext cx="10411519" cy="5682814"/>
          </a:xfrm>
          <a:prstGeom prst="rect">
            <a:avLst/>
          </a:prstGeom>
        </p:spPr>
      </p:pic>
      <p:sp>
        <p:nvSpPr>
          <p:cNvPr id="10" name="Объект 9"/>
          <p:cNvSpPr>
            <a:spLocks noGrp="1"/>
          </p:cNvSpPr>
          <p:nvPr>
            <p:ph sz="quarter" idx="10" hasCustomPrompt="1"/>
          </p:nvPr>
        </p:nvSpPr>
        <p:spPr>
          <a:xfrm>
            <a:off x="558582" y="1701800"/>
            <a:ext cx="8835748" cy="762000"/>
          </a:xfrm>
        </p:spPr>
        <p:txBody>
          <a:bodyPr/>
          <a:lstStyle>
            <a:lvl1pPr marL="0" indent="0">
              <a:buNone/>
              <a:defRPr sz="3199"/>
            </a:lvl1pPr>
          </a:lstStyle>
          <a:p>
            <a:r>
              <a:rPr lang="ru-RU" sz="3998" b="0" dirty="0">
                <a:latin typeface="Segoe UI Semibold" panose="020B0702040204020203" pitchFamily="34" charset="0"/>
                <a:ea typeface="Segoe UI Black" panose="020B0A02040204020203" pitchFamily="34" charset="0"/>
                <a:cs typeface="Segoe UI Semibold" panose="020B0702040204020203" pitchFamily="34" charset="0"/>
              </a:rPr>
              <a:t>Заголовок 1</a:t>
            </a:r>
          </a:p>
        </p:txBody>
      </p:sp>
      <p:sp>
        <p:nvSpPr>
          <p:cNvPr id="12" name="Объект 11"/>
          <p:cNvSpPr>
            <a:spLocks noGrp="1"/>
          </p:cNvSpPr>
          <p:nvPr>
            <p:ph sz="quarter" idx="11" hasCustomPrompt="1"/>
          </p:nvPr>
        </p:nvSpPr>
        <p:spPr>
          <a:xfrm>
            <a:off x="558582" y="2794000"/>
            <a:ext cx="5027236" cy="1371600"/>
          </a:xfrm>
        </p:spPr>
        <p:txBody>
          <a:bodyPr/>
          <a:lstStyle>
            <a:lvl1pPr marL="0" indent="0">
              <a:buNone/>
              <a:defRPr sz="3199"/>
            </a:lvl1pPr>
          </a:lstStyle>
          <a:p>
            <a:r>
              <a:rPr lang="ru-RU" sz="2132" b="0" dirty="0">
                <a:solidFill>
                  <a:schemeClr val="bg1">
                    <a:lumMod val="50000"/>
                  </a:schemeClr>
                </a:solidFill>
                <a:latin typeface="Segoe UI" panose="020B0502040204020203" pitchFamily="34" charset="0"/>
                <a:ea typeface="Segoe UI Black" panose="020B0A02040204020203" pitchFamily="34" charset="0"/>
                <a:cs typeface="Segoe UI" panose="020B0502040204020203" pitchFamily="34" charset="0"/>
              </a:rPr>
              <a:t>Заголовок 2</a:t>
            </a:r>
          </a:p>
        </p:txBody>
      </p:sp>
    </p:spTree>
    <p:extLst>
      <p:ext uri="{BB962C8B-B14F-4D97-AF65-F5344CB8AC3E}">
        <p14:creationId xmlns:p14="http://schemas.microsoft.com/office/powerpoint/2010/main" val="769894189"/>
      </p:ext>
    </p:extLst>
  </p:cSld>
  <p:clrMapOvr>
    <a:masterClrMapping/>
  </p:clrMapOvr>
  <p:transition spd="slow">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Footer Placeholder 4"/>
          <p:cNvSpPr txBox="1">
            <a:spLocks/>
          </p:cNvSpPr>
          <p:nvPr userDrawn="1"/>
        </p:nvSpPr>
        <p:spPr>
          <a:xfrm>
            <a:off x="4161947" y="6354802"/>
            <a:ext cx="3859292" cy="365125"/>
          </a:xfrm>
          <a:prstGeom prst="rect">
            <a:avLst/>
          </a:prstGeom>
        </p:spPr>
        <p:txBody>
          <a:bodyPr vert="horz" lIns="91368" tIns="45684" rIns="91368" bIns="45684" rtlCol="0" anchor="ctr"/>
          <a:lstStyle>
            <a:defPPr>
              <a:defRPr lang="en-US"/>
            </a:defPPr>
            <a:lvl1pPr marL="0" marR="0" indent="0" algn="ctr" defTabSz="457200" rtl="0" eaLnBrk="1" fontAlgn="auto" latinLnBrk="0" hangingPunct="1">
              <a:lnSpc>
                <a:spcPct val="100000"/>
              </a:lnSpc>
              <a:spcBef>
                <a:spcPts val="0"/>
              </a:spcBef>
              <a:spcAft>
                <a:spcPts val="0"/>
              </a:spcAft>
              <a:buClrTx/>
              <a:buSzTx/>
              <a:buFontTx/>
              <a:buNone/>
              <a:tabLst/>
              <a:defRPr sz="1200" b="0" i="0" kern="1200">
                <a:solidFill>
                  <a:srgbClr val="14467C"/>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200" dirty="0"/>
          </a:p>
        </p:txBody>
      </p:sp>
    </p:spTree>
    <p:extLst>
      <p:ext uri="{BB962C8B-B14F-4D97-AF65-F5344CB8AC3E}">
        <p14:creationId xmlns:p14="http://schemas.microsoft.com/office/powerpoint/2010/main" val="344117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A1949EF1-1967-4C52-9940-3DAF24D852EE}"/>
              </a:ext>
            </a:extLst>
          </p:cNvPr>
          <p:cNvSpPr>
            <a:spLocks noChangeArrowheads="1"/>
          </p:cNvSpPr>
          <p:nvPr userDrawn="1"/>
        </p:nvSpPr>
        <p:spPr bwMode="auto">
          <a:xfrm>
            <a:off x="0" y="0"/>
            <a:ext cx="12187238" cy="6858000"/>
          </a:xfrm>
          <a:prstGeom prst="rect">
            <a:avLst/>
          </a:prstGeom>
          <a:gradFill>
            <a:gsLst>
              <a:gs pos="100000">
                <a:schemeClr val="bg1">
                  <a:lumMod val="85000"/>
                </a:schemeClr>
              </a:gs>
              <a:gs pos="0">
                <a:schemeClr val="bg1">
                  <a:lumMod val="9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6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Freeform 6">
            <a:extLst>
              <a:ext uri="{FF2B5EF4-FFF2-40B4-BE49-F238E27FC236}">
                <a16:creationId xmlns:a16="http://schemas.microsoft.com/office/drawing/2014/main" id="{BF4502D1-FC06-49AC-A54C-2399473FE780}"/>
              </a:ext>
            </a:extLst>
          </p:cNvPr>
          <p:cNvSpPr>
            <a:spLocks noEditPoints="1"/>
          </p:cNvSpPr>
          <p:nvPr userDrawn="1"/>
        </p:nvSpPr>
        <p:spPr bwMode="auto">
          <a:xfrm>
            <a:off x="0" y="0"/>
            <a:ext cx="5099175" cy="5834592"/>
          </a:xfrm>
          <a:custGeom>
            <a:avLst/>
            <a:gdLst>
              <a:gd name="T0" fmla="*/ 21376 w 26778"/>
              <a:gd name="T1" fmla="*/ 0 h 30629"/>
              <a:gd name="T2" fmla="*/ 26039 w 26778"/>
              <a:gd name="T3" fmla="*/ 2203 h 30629"/>
              <a:gd name="T4" fmla="*/ 22637 w 26778"/>
              <a:gd name="T5" fmla="*/ 18963 h 30629"/>
              <a:gd name="T6" fmla="*/ 9789 w 26778"/>
              <a:gd name="T7" fmla="*/ 30349 h 30629"/>
              <a:gd name="T8" fmla="*/ 6419 w 26778"/>
              <a:gd name="T9" fmla="*/ 26964 h 30629"/>
              <a:gd name="T10" fmla="*/ 11245 w 26778"/>
              <a:gd name="T11" fmla="*/ 20960 h 30629"/>
              <a:gd name="T12" fmla="*/ 20646 w 26778"/>
              <a:gd name="T13" fmla="*/ 10596 h 30629"/>
              <a:gd name="T14" fmla="*/ 20856 w 26778"/>
              <a:gd name="T15" fmla="*/ 8680 h 30629"/>
              <a:gd name="T16" fmla="*/ 13738 w 26778"/>
              <a:gd name="T17" fmla="*/ 2275 h 30629"/>
              <a:gd name="T18" fmla="*/ 5996 w 26778"/>
              <a:gd name="T19" fmla="*/ 2272 h 30629"/>
              <a:gd name="T20" fmla="*/ 1800 w 26778"/>
              <a:gd name="T21" fmla="*/ 5725 h 30629"/>
              <a:gd name="T22" fmla="*/ 0 w 26778"/>
              <a:gd name="T23" fmla="*/ 0 h 30629"/>
              <a:gd name="T24" fmla="*/ 0 w 26778"/>
              <a:gd name="T25" fmla="*/ 21413 h 30629"/>
              <a:gd name="T26" fmla="*/ 62 w 26778"/>
              <a:gd name="T27" fmla="*/ 21128 h 30629"/>
              <a:gd name="T28" fmla="*/ 5996 w 26778"/>
              <a:gd name="T29" fmla="*/ 3749 h 30629"/>
              <a:gd name="T30" fmla="*/ 13738 w 26778"/>
              <a:gd name="T31" fmla="*/ 3747 h 30629"/>
              <a:gd name="T32" fmla="*/ 19382 w 26778"/>
              <a:gd name="T33" fmla="*/ 8680 h 30629"/>
              <a:gd name="T34" fmla="*/ 18487 w 26778"/>
              <a:gd name="T35" fmla="*/ 13664 h 30629"/>
              <a:gd name="T36" fmla="*/ 7092 w 26778"/>
              <a:gd name="T37" fmla="*/ 19483 h 30629"/>
              <a:gd name="T38" fmla="*/ 5070 w 26778"/>
              <a:gd name="T39" fmla="*/ 26225 h 30629"/>
              <a:gd name="T40" fmla="*/ 3043 w 26778"/>
              <a:gd name="T41" fmla="*/ 25084 h 30629"/>
              <a:gd name="T42" fmla="*/ 4697 w 26778"/>
              <a:gd name="T43" fmla="*/ 17267 h 30629"/>
              <a:gd name="T44" fmla="*/ 16318 w 26778"/>
              <a:gd name="T45" fmla="*/ 13203 h 30629"/>
              <a:gd name="T46" fmla="*/ 17163 w 26778"/>
              <a:gd name="T47" fmla="*/ 8698 h 30629"/>
              <a:gd name="T48" fmla="*/ 5996 w 26778"/>
              <a:gd name="T49" fmla="*/ 5965 h 30629"/>
              <a:gd name="T50" fmla="*/ 1863 w 26778"/>
              <a:gd name="T51" fmla="*/ 23202 h 30629"/>
              <a:gd name="T52" fmla="*/ 1762 w 26778"/>
              <a:gd name="T53" fmla="*/ 23680 h 30629"/>
              <a:gd name="T54" fmla="*/ 15502 w 26778"/>
              <a:gd name="T55" fmla="*/ 10071 h 30629"/>
              <a:gd name="T56" fmla="*/ 13628 w 26778"/>
              <a:gd name="T57" fmla="*/ 7456 h 30629"/>
              <a:gd name="T58" fmla="*/ 5027 w 26778"/>
              <a:gd name="T59" fmla="*/ 15777 h 30629"/>
              <a:gd name="T60" fmla="*/ 14883 w 26778"/>
              <a:gd name="T61" fmla="*/ 13065 h 30629"/>
              <a:gd name="T62" fmla="*/ 6382 w 26778"/>
              <a:gd name="T63" fmla="*/ 27141 h 30629"/>
              <a:gd name="T64" fmla="*/ 6556 w 26778"/>
              <a:gd name="T65" fmla="*/ 26320 h 30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78" h="30629">
                <a:moveTo>
                  <a:pt x="0" y="0"/>
                </a:moveTo>
                <a:lnTo>
                  <a:pt x="21376" y="0"/>
                </a:lnTo>
                <a:cubicBezTo>
                  <a:pt x="22998" y="606"/>
                  <a:pt x="24556" y="1344"/>
                  <a:pt x="26039" y="2202"/>
                </a:cubicBezTo>
                <a:lnTo>
                  <a:pt x="26039" y="2203"/>
                </a:lnTo>
                <a:cubicBezTo>
                  <a:pt x="26481" y="2458"/>
                  <a:pt x="26778" y="2935"/>
                  <a:pt x="26778" y="3482"/>
                </a:cubicBezTo>
                <a:cubicBezTo>
                  <a:pt x="26778" y="9113"/>
                  <a:pt x="25271" y="14401"/>
                  <a:pt x="22637" y="18963"/>
                </a:cubicBezTo>
                <a:cubicBezTo>
                  <a:pt x="19916" y="23678"/>
                  <a:pt x="15995" y="27608"/>
                  <a:pt x="11294" y="30333"/>
                </a:cubicBezTo>
                <a:cubicBezTo>
                  <a:pt x="10848" y="30604"/>
                  <a:pt x="10272" y="30629"/>
                  <a:pt x="9789" y="30349"/>
                </a:cubicBezTo>
                <a:cubicBezTo>
                  <a:pt x="8540" y="29627"/>
                  <a:pt x="7346" y="28819"/>
                  <a:pt x="6214" y="27934"/>
                </a:cubicBezTo>
                <a:lnTo>
                  <a:pt x="6419" y="26964"/>
                </a:lnTo>
                <a:lnTo>
                  <a:pt x="7689" y="20960"/>
                </a:lnTo>
                <a:lnTo>
                  <a:pt x="11245" y="20960"/>
                </a:lnTo>
                <a:cubicBezTo>
                  <a:pt x="15773" y="20960"/>
                  <a:pt x="18986" y="18412"/>
                  <a:pt x="19929" y="13970"/>
                </a:cubicBezTo>
                <a:lnTo>
                  <a:pt x="20646" y="10596"/>
                </a:lnTo>
                <a:cubicBezTo>
                  <a:pt x="20781" y="9960"/>
                  <a:pt x="20852" y="9330"/>
                  <a:pt x="20853" y="8680"/>
                </a:cubicBezTo>
                <a:lnTo>
                  <a:pt x="20856" y="8680"/>
                </a:lnTo>
                <a:cubicBezTo>
                  <a:pt x="20856" y="6557"/>
                  <a:pt x="20053" y="4952"/>
                  <a:pt x="18744" y="3870"/>
                </a:cubicBezTo>
                <a:cubicBezTo>
                  <a:pt x="17349" y="2718"/>
                  <a:pt x="15515" y="2278"/>
                  <a:pt x="13738" y="2275"/>
                </a:cubicBezTo>
                <a:lnTo>
                  <a:pt x="13738" y="2272"/>
                </a:lnTo>
                <a:lnTo>
                  <a:pt x="5996" y="2272"/>
                </a:lnTo>
                <a:cubicBezTo>
                  <a:pt x="3880" y="2272"/>
                  <a:pt x="2281" y="3636"/>
                  <a:pt x="1812" y="5678"/>
                </a:cubicBezTo>
                <a:cubicBezTo>
                  <a:pt x="1807" y="5694"/>
                  <a:pt x="1804" y="5709"/>
                  <a:pt x="1800" y="5725"/>
                </a:cubicBezTo>
                <a:lnTo>
                  <a:pt x="0" y="14208"/>
                </a:lnTo>
                <a:lnTo>
                  <a:pt x="0" y="0"/>
                </a:lnTo>
                <a:close/>
                <a:moveTo>
                  <a:pt x="0" y="21427"/>
                </a:moveTo>
                <a:lnTo>
                  <a:pt x="0" y="21413"/>
                </a:lnTo>
                <a:lnTo>
                  <a:pt x="62" y="21128"/>
                </a:lnTo>
                <a:lnTo>
                  <a:pt x="62" y="21128"/>
                </a:lnTo>
                <a:cubicBezTo>
                  <a:pt x="1187" y="15949"/>
                  <a:pt x="2488" y="9969"/>
                  <a:pt x="3248" y="6005"/>
                </a:cubicBezTo>
                <a:cubicBezTo>
                  <a:pt x="3565" y="4629"/>
                  <a:pt x="4565" y="3749"/>
                  <a:pt x="5996" y="3749"/>
                </a:cubicBezTo>
                <a:lnTo>
                  <a:pt x="13738" y="3749"/>
                </a:lnTo>
                <a:lnTo>
                  <a:pt x="13738" y="3747"/>
                </a:lnTo>
                <a:cubicBezTo>
                  <a:pt x="16865" y="3751"/>
                  <a:pt x="19379" y="5304"/>
                  <a:pt x="19379" y="8680"/>
                </a:cubicBezTo>
                <a:lnTo>
                  <a:pt x="19382" y="8680"/>
                </a:lnTo>
                <a:cubicBezTo>
                  <a:pt x="19381" y="9220"/>
                  <a:pt x="19315" y="9762"/>
                  <a:pt x="19203" y="10290"/>
                </a:cubicBezTo>
                <a:lnTo>
                  <a:pt x="18487" y="13664"/>
                </a:lnTo>
                <a:cubicBezTo>
                  <a:pt x="17687" y="17427"/>
                  <a:pt x="15077" y="19483"/>
                  <a:pt x="11245" y="19483"/>
                </a:cubicBezTo>
                <a:lnTo>
                  <a:pt x="7092" y="19483"/>
                </a:lnTo>
                <a:cubicBezTo>
                  <a:pt x="6718" y="19483"/>
                  <a:pt x="6409" y="19761"/>
                  <a:pt x="6361" y="20121"/>
                </a:cubicBezTo>
                <a:lnTo>
                  <a:pt x="5070" y="26225"/>
                </a:lnTo>
                <a:lnTo>
                  <a:pt x="4932" y="26875"/>
                </a:lnTo>
                <a:cubicBezTo>
                  <a:pt x="4278" y="26304"/>
                  <a:pt x="3647" y="25707"/>
                  <a:pt x="3043" y="25084"/>
                </a:cubicBezTo>
                <a:lnTo>
                  <a:pt x="3170" y="24483"/>
                </a:lnTo>
                <a:lnTo>
                  <a:pt x="4697" y="17267"/>
                </a:lnTo>
                <a:lnTo>
                  <a:pt x="11245" y="17267"/>
                </a:lnTo>
                <a:cubicBezTo>
                  <a:pt x="14053" y="17267"/>
                  <a:pt x="15742" y="15915"/>
                  <a:pt x="16318" y="13203"/>
                </a:cubicBezTo>
                <a:lnTo>
                  <a:pt x="17035" y="9829"/>
                </a:lnTo>
                <a:cubicBezTo>
                  <a:pt x="17119" y="9422"/>
                  <a:pt x="17162" y="9043"/>
                  <a:pt x="17163" y="8698"/>
                </a:cubicBezTo>
                <a:cubicBezTo>
                  <a:pt x="17170" y="6876"/>
                  <a:pt x="16028" y="5965"/>
                  <a:pt x="13738" y="5965"/>
                </a:cubicBezTo>
                <a:lnTo>
                  <a:pt x="5996" y="5965"/>
                </a:lnTo>
                <a:cubicBezTo>
                  <a:pt x="5604" y="5965"/>
                  <a:pt x="5489" y="6152"/>
                  <a:pt x="5408" y="6510"/>
                </a:cubicBezTo>
                <a:lnTo>
                  <a:pt x="1863" y="23202"/>
                </a:lnTo>
                <a:lnTo>
                  <a:pt x="1863" y="23202"/>
                </a:lnTo>
                <a:lnTo>
                  <a:pt x="1762" y="23680"/>
                </a:lnTo>
                <a:cubicBezTo>
                  <a:pt x="1141" y="22957"/>
                  <a:pt x="553" y="22205"/>
                  <a:pt x="0" y="21427"/>
                </a:cubicBezTo>
                <a:close/>
                <a:moveTo>
                  <a:pt x="15502" y="10071"/>
                </a:moveTo>
                <a:cubicBezTo>
                  <a:pt x="15551" y="9781"/>
                  <a:pt x="15601" y="9489"/>
                  <a:pt x="15602" y="9194"/>
                </a:cubicBezTo>
                <a:cubicBezTo>
                  <a:pt x="15606" y="8035"/>
                  <a:pt x="14953" y="7456"/>
                  <a:pt x="13628" y="7456"/>
                </a:cubicBezTo>
                <a:lnTo>
                  <a:pt x="6777" y="7456"/>
                </a:lnTo>
                <a:lnTo>
                  <a:pt x="5027" y="15777"/>
                </a:lnTo>
                <a:lnTo>
                  <a:pt x="11782" y="15777"/>
                </a:lnTo>
                <a:cubicBezTo>
                  <a:pt x="13569" y="15777"/>
                  <a:pt x="14517" y="14747"/>
                  <a:pt x="14883" y="13065"/>
                </a:cubicBezTo>
                <a:lnTo>
                  <a:pt x="15502" y="10071"/>
                </a:lnTo>
                <a:close/>
                <a:moveTo>
                  <a:pt x="6382" y="27141"/>
                </a:moveTo>
                <a:lnTo>
                  <a:pt x="6419" y="26964"/>
                </a:lnTo>
                <a:lnTo>
                  <a:pt x="6556" y="26320"/>
                </a:lnTo>
                <a:lnTo>
                  <a:pt x="6382" y="27141"/>
                </a:lnTo>
                <a:close/>
              </a:path>
            </a:pathLst>
          </a:custGeom>
          <a:gradFill flip="none" rotWithShape="1">
            <a:gsLst>
              <a:gs pos="100000">
                <a:schemeClr val="bg1">
                  <a:lumMod val="85000"/>
                  <a:alpha val="30000"/>
                </a:schemeClr>
              </a:gs>
              <a:gs pos="0">
                <a:schemeClr val="bg1">
                  <a:alpha val="70000"/>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6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p:cNvSpPr/>
          <p:nvPr userDrawn="1"/>
        </p:nvSpPr>
        <p:spPr>
          <a:xfrm>
            <a:off x="4" y="0"/>
            <a:ext cx="1218882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046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FE6BC01B-2CAD-4D0F-B8F7-11AFF86D3042}"/>
              </a:ext>
            </a:extLst>
          </p:cNvPr>
          <p:cNvGrpSpPr/>
          <p:nvPr userDrawn="1"/>
        </p:nvGrpSpPr>
        <p:grpSpPr>
          <a:xfrm>
            <a:off x="3449527" y="2080721"/>
            <a:ext cx="5288182" cy="1071901"/>
            <a:chOff x="6931819" y="-1054294"/>
            <a:chExt cx="3884612" cy="787400"/>
          </a:xfrm>
          <a:solidFill>
            <a:srgbClr val="1D2228"/>
          </a:solidFill>
        </p:grpSpPr>
        <p:sp>
          <p:nvSpPr>
            <p:cNvPr id="10" name="Freeform 5">
              <a:extLst>
                <a:ext uri="{FF2B5EF4-FFF2-40B4-BE49-F238E27FC236}">
                  <a16:creationId xmlns:a16="http://schemas.microsoft.com/office/drawing/2014/main" id="{2FB595DF-500F-4714-BFBC-A5297BEE2465}"/>
                </a:ext>
              </a:extLst>
            </p:cNvPr>
            <p:cNvSpPr>
              <a:spLocks noEditPoints="1"/>
            </p:cNvSpPr>
            <p:nvPr userDrawn="1"/>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6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Freeform 6">
              <a:extLst>
                <a:ext uri="{FF2B5EF4-FFF2-40B4-BE49-F238E27FC236}">
                  <a16:creationId xmlns:a16="http://schemas.microsoft.com/office/drawing/2014/main" id="{D2CE31D9-71B5-4775-A77D-71750E2F185C}"/>
                </a:ext>
              </a:extLst>
            </p:cNvPr>
            <p:cNvSpPr>
              <a:spLocks/>
            </p:cNvSpPr>
            <p:nvPr userDrawn="1"/>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6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Freeform 7">
              <a:extLst>
                <a:ext uri="{FF2B5EF4-FFF2-40B4-BE49-F238E27FC236}">
                  <a16:creationId xmlns:a16="http://schemas.microsoft.com/office/drawing/2014/main" id="{E94B2010-1B49-4674-8EB3-DCA098065B93}"/>
                </a:ext>
              </a:extLst>
            </p:cNvPr>
            <p:cNvSpPr>
              <a:spLocks/>
            </p:cNvSpPr>
            <p:nvPr userDrawn="1"/>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3046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711486055"/>
      </p:ext>
    </p:extLst>
  </p:cSld>
  <p:clrMapOvr>
    <a:masterClrMapping/>
  </p:clrMapOvr>
  <p:transition spd="slow">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364" y="0"/>
            <a:ext cx="10968516" cy="77267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81663" y="924470"/>
            <a:ext cx="10623917" cy="48572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8969857"/>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81" r:id="rId3"/>
    <p:sldLayoutId id="2147483685" r:id="rId4"/>
    <p:sldLayoutId id="2147483688" r:id="rId5"/>
    <p:sldLayoutId id="2147483687" r:id="rId6"/>
    <p:sldLayoutId id="2147483689" r:id="rId7"/>
    <p:sldLayoutId id="2147483691" r:id="rId8"/>
    <p:sldLayoutId id="2147483692" r:id="rId9"/>
    <p:sldLayoutId id="2147483696" r:id="rId10"/>
    <p:sldLayoutId id="2147483697" r:id="rId11"/>
    <p:sldLayoutId id="2147483698" r:id="rId12"/>
    <p:sldLayoutId id="2147483699" r:id="rId13"/>
    <p:sldLayoutId id="2147483700" r:id="rId14"/>
    <p:sldLayoutId id="2147483701" r:id="rId15"/>
  </p:sldLayoutIdLst>
  <p:transition spd="slow">
    <p:blinds dir="ver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image" Target="../media/image32.jpeg"/><Relationship Id="rId5" Type="http://schemas.openxmlformats.org/officeDocument/2006/relationships/image" Target="../media/image26.pn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5.xm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5.xml"/><Relationship Id="rId4" Type="http://schemas.openxmlformats.org/officeDocument/2006/relationships/image" Target="../media/image56.jpeg"/></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4.xml"/><Relationship Id="rId5" Type="http://schemas.openxmlformats.org/officeDocument/2006/relationships/image" Target="../media/image60.jpeg"/><Relationship Id="rId4"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0.jpe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4.xml"/><Relationship Id="rId4" Type="http://schemas.openxmlformats.org/officeDocument/2006/relationships/image" Target="../media/image75.jpeg"/></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4.xml"/><Relationship Id="rId5" Type="http://schemas.openxmlformats.org/officeDocument/2006/relationships/image" Target="../media/image84.jpeg"/><Relationship Id="rId4" Type="http://schemas.openxmlformats.org/officeDocument/2006/relationships/image" Target="../media/image8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14.xml"/><Relationship Id="rId4" Type="http://schemas.openxmlformats.org/officeDocument/2006/relationships/image" Target="../media/image90.jp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hyperlink" Target="https://asbisplc.sharepoint.com/:v:/r/sites/PrestigioSolutionsMBIDSESLRFID/Shared%20Documents/Digital%20Signage%20(IDS)/IDS%20ppt/Warsaw%20Car%20Show%20Jan%2022%20(Prestigio%20Solutions%20totems).mp4?csf=1&amp;web=1&amp;e=N0XZx2" TargetMode="External"/><Relationship Id="rId2" Type="http://schemas.openxmlformats.org/officeDocument/2006/relationships/hyperlink" Target="https://asbisplc-my.sharepoint.com/personal/przemyslaw_wierzbicki_asbispoland_com/_layouts/15/onedrive.aspx?id=%2Fpersonal%2Fprzemyslaw%5Fwierzbicki%5Fasbispoland%5Fcom%2FDocuments%2FPRESTIGIO%2F2022&amp;ga=1" TargetMode="Externa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6"/>
          <p:cNvSpPr txBox="1">
            <a:spLocks/>
          </p:cNvSpPr>
          <p:nvPr/>
        </p:nvSpPr>
        <p:spPr>
          <a:xfrm>
            <a:off x="921604" y="2945012"/>
            <a:ext cx="5172015" cy="1443361"/>
          </a:xfrm>
          <a:prstGeom prst="rect">
            <a:avLst/>
          </a:prstGeom>
        </p:spPr>
        <p:txBody>
          <a:bodyPr vert="horz" lIns="91368" tIns="45684" rIns="91368" bIns="45684"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96" b="1" dirty="0">
                <a:solidFill>
                  <a:srgbClr val="3C4F9A"/>
                </a:solidFill>
                <a:latin typeface="Segoe UI" panose="020B0502040204020203" pitchFamily="34" charset="0"/>
                <a:ea typeface="Inter" panose="020B0502030000000004" pitchFamily="34" charset="0"/>
                <a:cs typeface="Segoe UI" panose="020B0502040204020203" pitchFamily="34" charset="0"/>
              </a:rPr>
              <a:t>Practical cases</a:t>
            </a:r>
            <a:endParaRPr lang="ru-RU" sz="4396" b="1" dirty="0">
              <a:solidFill>
                <a:srgbClr val="3C4F9A"/>
              </a:solidFill>
              <a:latin typeface="Segoe UI" panose="020B0502040204020203" pitchFamily="34" charset="0"/>
              <a:ea typeface="Inter" panose="020B0502030000000004" pitchFamily="34" charset="0"/>
              <a:cs typeface="Segoe UI" panose="020B0502040204020203" pitchFamily="34" charset="0"/>
            </a:endParaRPr>
          </a:p>
        </p:txBody>
      </p:sp>
      <p:sp>
        <p:nvSpPr>
          <p:cNvPr id="10" name="Заголовок 6"/>
          <p:cNvSpPr txBox="1">
            <a:spLocks/>
          </p:cNvSpPr>
          <p:nvPr/>
        </p:nvSpPr>
        <p:spPr>
          <a:xfrm>
            <a:off x="921604" y="4099838"/>
            <a:ext cx="5172015" cy="1154829"/>
          </a:xfrm>
          <a:prstGeom prst="rect">
            <a:avLst/>
          </a:prstGeom>
        </p:spPr>
        <p:txBody>
          <a:bodyPr vert="horz" lIns="91368" tIns="45684" rIns="91368" bIns="45684"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98" b="1" dirty="0">
                <a:solidFill>
                  <a:schemeClr val="tx1">
                    <a:lumMod val="65000"/>
                    <a:lumOff val="35000"/>
                  </a:schemeClr>
                </a:solidFill>
                <a:latin typeface="Segoe UI" panose="020B0502040204020203" pitchFamily="34" charset="0"/>
                <a:ea typeface="Inter" panose="020B0502030000000004" pitchFamily="34" charset="0"/>
                <a:cs typeface="Segoe UI" panose="020B0502040204020203" pitchFamily="34" charset="0"/>
              </a:rPr>
              <a:t>Digital Signage</a:t>
            </a:r>
            <a:endParaRPr lang="ru-RU" sz="2498" b="1" dirty="0">
              <a:solidFill>
                <a:schemeClr val="tx1">
                  <a:lumMod val="65000"/>
                  <a:lumOff val="35000"/>
                </a:schemeClr>
              </a:solidFill>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354613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9"/>
          <p:cNvSpPr txBox="1">
            <a:spLocks/>
          </p:cNvSpPr>
          <p:nvPr/>
        </p:nvSpPr>
        <p:spPr>
          <a:xfrm>
            <a:off x="417321" y="232085"/>
            <a:ext cx="6240463"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90000"/>
              </a:lnSpc>
              <a:spcBef>
                <a:spcPct val="0"/>
              </a:spcBef>
              <a:buFont typeface="Arial" pitchFamily="34" charset="0"/>
              <a:buNone/>
            </a:pP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IDS Demo brand module -</a:t>
            </a:r>
            <a:r>
              <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rPr>
              <a:t> </a:t>
            </a: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IT retail</a:t>
            </a:r>
            <a:endPar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pic>
        <p:nvPicPr>
          <p:cNvPr id="3" name="Рисунок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7660" y="1140285"/>
            <a:ext cx="3928118" cy="2335733"/>
          </a:xfrm>
          <a:prstGeom prst="rect">
            <a:avLst/>
          </a:prstGeom>
        </p:spPr>
      </p:pic>
      <p:pic>
        <p:nvPicPr>
          <p:cNvPr id="4" name="Рисунок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71972" y="1676970"/>
            <a:ext cx="3693730" cy="1788543"/>
          </a:xfrm>
          <a:prstGeom prst="rect">
            <a:avLst/>
          </a:prstGeom>
        </p:spPr>
      </p:pic>
      <p:pic>
        <p:nvPicPr>
          <p:cNvPr id="5" name="Picture 2" descr="Картинки по запросу digital signage kiosk retail"/>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555572" y="3019488"/>
            <a:ext cx="2410130" cy="1807597"/>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6"/>
          <p:cNvSpPr/>
          <p:nvPr/>
        </p:nvSpPr>
        <p:spPr>
          <a:xfrm>
            <a:off x="268889" y="3828907"/>
            <a:ext cx="4150381" cy="212365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200" b="1" dirty="0">
                <a:solidFill>
                  <a:schemeClr val="tx1">
                    <a:lumMod val="50000"/>
                    <a:lumOff val="50000"/>
                  </a:schemeClr>
                </a:solidFill>
                <a:latin typeface="Segoe UI Light" panose="020B0502040204020203" pitchFamily="34" charset="0"/>
              </a:rPr>
              <a:t>USE BENEFITS</a:t>
            </a:r>
          </a:p>
          <a:p>
            <a:pPr marL="171450" indent="-171450">
              <a:buFont typeface="Wingdings" panose="05000000000000000000" pitchFamily="2" charset="2"/>
              <a:buChar char="ü"/>
            </a:pPr>
            <a:endParaRPr lang="ru-RU"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Bright juicy dynamic images</a:t>
            </a:r>
          </a:p>
          <a:p>
            <a:pPr marL="171450" indent="-171450">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Personalized content depending on the user (gender, age)</a:t>
            </a:r>
          </a:p>
          <a:p>
            <a:pPr marL="171450" indent="-171450">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Remote Centralized content update including price promo and special offers </a:t>
            </a:r>
          </a:p>
          <a:p>
            <a:pPr marL="171450" indent="-171450">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Improves general shopping experience through bright targeted content</a:t>
            </a:r>
          </a:p>
          <a:p>
            <a:pPr marL="171450" indent="-171450">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Significant budget savings on advertising in the long-term period </a:t>
            </a:r>
            <a:endParaRPr lang="ru-RU"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Shape 436"/>
          <p:cNvSpPr txBox="1">
            <a:spLocks/>
          </p:cNvSpPr>
          <p:nvPr/>
        </p:nvSpPr>
        <p:spPr>
          <a:xfrm>
            <a:off x="4518862" y="950867"/>
            <a:ext cx="3974646" cy="19389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indent="0">
              <a:spcBef>
                <a:spcPts val="0"/>
              </a:spcBef>
              <a:buFont typeface="Wingdings" panose="05000000000000000000" pitchFamily="2" charset="2"/>
              <a:buNone/>
              <a:defRPr sz="1200" b="1">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solidFill>
                  <a:schemeClr val="tx1">
                    <a:lumMod val="50000"/>
                    <a:lumOff val="50000"/>
                  </a:schemeClr>
                </a:solidFill>
                <a:latin typeface="Segoe UI Light" panose="020B0502040204020203" pitchFamily="34" charset="0"/>
              </a:rPr>
              <a:t>CUTTING COSTS/ INCREASING PROFIT</a:t>
            </a:r>
          </a:p>
          <a:p>
            <a:pPr marL="171450" indent="-171450">
              <a:buFont typeface="Wingdings" panose="05000000000000000000" pitchFamily="2" charset="2"/>
              <a:buChar char="Ø"/>
            </a:pPr>
            <a:r>
              <a:rPr lang="en-US" b="0" dirty="0"/>
              <a:t>Increase sales through valuable content</a:t>
            </a:r>
          </a:p>
          <a:p>
            <a:pPr marL="171450" indent="-171450">
              <a:buFont typeface="Wingdings" panose="05000000000000000000" pitchFamily="2" charset="2"/>
              <a:buChar char="Ø"/>
            </a:pPr>
            <a:r>
              <a:rPr lang="en-US" b="0" dirty="0"/>
              <a:t>Cross sale of advertising space</a:t>
            </a:r>
          </a:p>
          <a:p>
            <a:pPr marL="171450" indent="-171450">
              <a:buFont typeface="Wingdings" panose="05000000000000000000" pitchFamily="2" charset="2"/>
              <a:buChar char="Ø"/>
            </a:pPr>
            <a:r>
              <a:rPr lang="en-US" b="0" dirty="0"/>
              <a:t>Savings on the assistant</a:t>
            </a:r>
          </a:p>
          <a:p>
            <a:pPr marL="171450" indent="-171450">
              <a:buFont typeface="Wingdings" panose="05000000000000000000" pitchFamily="2" charset="2"/>
              <a:buChar char="Ø"/>
            </a:pPr>
            <a:r>
              <a:rPr lang="en-US" b="0" dirty="0"/>
              <a:t>Saving time to find the right information of the product </a:t>
            </a:r>
          </a:p>
          <a:p>
            <a:pPr marL="171450" indent="-171450">
              <a:buFont typeface="Wingdings" panose="05000000000000000000" pitchFamily="2" charset="2"/>
              <a:buChar char="Ø"/>
            </a:pPr>
            <a:r>
              <a:rPr lang="en-US" b="0" dirty="0"/>
              <a:t>Remote centralized content  management </a:t>
            </a:r>
          </a:p>
          <a:p>
            <a:pPr marL="171450" indent="-171450">
              <a:buFont typeface="Wingdings" panose="05000000000000000000" pitchFamily="2" charset="2"/>
              <a:buChar char="Ø"/>
            </a:pPr>
            <a:r>
              <a:rPr lang="en-US" b="0" dirty="0"/>
              <a:t>Additional effective sales of related brands, brands, products and services</a:t>
            </a:r>
          </a:p>
          <a:p>
            <a:pPr marL="171450" indent="-171450">
              <a:buFont typeface="Wingdings" panose="05000000000000000000" pitchFamily="2" charset="2"/>
              <a:buChar char="Ø"/>
            </a:pPr>
            <a:r>
              <a:rPr lang="en-US" b="0" dirty="0"/>
              <a:t>Increase in average bill</a:t>
            </a:r>
            <a:endParaRPr lang="ru-RU" dirty="0"/>
          </a:p>
        </p:txBody>
      </p:sp>
      <p:grpSp>
        <p:nvGrpSpPr>
          <p:cNvPr id="8" name="Shape 890"/>
          <p:cNvGrpSpPr/>
          <p:nvPr/>
        </p:nvGrpSpPr>
        <p:grpSpPr>
          <a:xfrm>
            <a:off x="4653846" y="4027598"/>
            <a:ext cx="397044" cy="360223"/>
            <a:chOff x="5233525" y="4954450"/>
            <a:chExt cx="538275" cy="516350"/>
          </a:xfrm>
        </p:grpSpPr>
        <p:sp>
          <p:nvSpPr>
            <p:cNvPr id="9" name="Shape 891"/>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 name="Shape 892"/>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 name="Shape 893"/>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 name="Shape 894"/>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 name="Shape 895"/>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 name="Shape 896"/>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 name="Shape 897"/>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6" name="Shape 898"/>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7" name="Shape 899"/>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 name="Shape 900"/>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9" name="Shape 901"/>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20" name="Shape 662"/>
          <p:cNvGrpSpPr/>
          <p:nvPr/>
        </p:nvGrpSpPr>
        <p:grpSpPr>
          <a:xfrm>
            <a:off x="8224945" y="3810160"/>
            <a:ext cx="643357" cy="485686"/>
            <a:chOff x="1923075" y="3694075"/>
            <a:chExt cx="437200" cy="341600"/>
          </a:xfrm>
        </p:grpSpPr>
        <p:sp>
          <p:nvSpPr>
            <p:cNvPr id="21" name="Shape 663"/>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 name="Shape 664"/>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 name="Shape 665"/>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 name="Shape 666"/>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 name="Shape 667"/>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 name="Shape 668"/>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 name="Shape 669"/>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 name="Shape 670"/>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9" name="Shape 671"/>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pic>
        <p:nvPicPr>
          <p:cNvPr id="30" name="Рисунок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53540" y="3475471"/>
            <a:ext cx="1430882" cy="785151"/>
          </a:xfrm>
          <a:prstGeom prst="rect">
            <a:avLst/>
          </a:prstGeom>
        </p:spPr>
      </p:pic>
      <p:pic>
        <p:nvPicPr>
          <p:cNvPr id="31" name="Picture 2" descr="Image result for electronic store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57555" y="4342771"/>
            <a:ext cx="2633120" cy="1609794"/>
          </a:xfrm>
          <a:prstGeom prst="rect">
            <a:avLst/>
          </a:prstGeom>
          <a:noFill/>
          <a:extLst>
            <a:ext uri="{909E8E84-426E-40DD-AFC4-6F175D3DCCD1}">
              <a14:hiddenFill xmlns:a14="http://schemas.microsoft.com/office/drawing/2010/main">
                <a:solidFill>
                  <a:srgbClr val="FFFFFF"/>
                </a:solidFill>
              </a14:hiddenFill>
            </a:ext>
          </a:extLst>
        </p:spPr>
      </p:pic>
      <p:sp>
        <p:nvSpPr>
          <p:cNvPr id="32" name="Shape 436"/>
          <p:cNvSpPr txBox="1">
            <a:spLocks/>
          </p:cNvSpPr>
          <p:nvPr/>
        </p:nvSpPr>
        <p:spPr>
          <a:xfrm>
            <a:off x="7369630" y="4991862"/>
            <a:ext cx="3139340" cy="175432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indent="0">
              <a:spcBef>
                <a:spcPts val="0"/>
              </a:spcBef>
              <a:buFont typeface="Wingdings" panose="05000000000000000000" pitchFamily="2" charset="2"/>
              <a:buNone/>
              <a:defRPr sz="1200" b="1">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tx1">
                    <a:lumMod val="50000"/>
                    <a:lumOff val="50000"/>
                  </a:schemeClr>
                </a:solidFill>
              </a:rPr>
              <a:t>Project Cost of the ready solution: </a:t>
            </a:r>
          </a:p>
          <a:p>
            <a:r>
              <a:rPr lang="en-US" dirty="0" err="1">
                <a:solidFill>
                  <a:schemeClr val="tx1">
                    <a:lumMod val="50000"/>
                    <a:lumOff val="50000"/>
                  </a:schemeClr>
                </a:solidFill>
              </a:rPr>
              <a:t>Prcies</a:t>
            </a:r>
            <a:r>
              <a:rPr lang="ru-RU" dirty="0">
                <a:solidFill>
                  <a:schemeClr val="tx1">
                    <a:lumMod val="50000"/>
                    <a:lumOff val="50000"/>
                  </a:schemeClr>
                </a:solidFill>
              </a:rPr>
              <a:t>:</a:t>
            </a:r>
            <a:r>
              <a:rPr lang="en-US" dirty="0">
                <a:solidFill>
                  <a:schemeClr val="tx1">
                    <a:lumMod val="50000"/>
                    <a:lumOff val="50000"/>
                  </a:schemeClr>
                </a:solidFill>
              </a:rPr>
              <a:t> </a:t>
            </a:r>
          </a:p>
          <a:p>
            <a:pPr marL="171450" indent="-171450">
              <a:buFont typeface="Arial" panose="020B0604020202020204" pitchFamily="34" charset="0"/>
              <a:buChar char="•"/>
            </a:pPr>
            <a:r>
              <a:rPr lang="en-US" b="0" dirty="0"/>
              <a:t>Device costs</a:t>
            </a:r>
          </a:p>
          <a:p>
            <a:pPr marL="171450" indent="-171450">
              <a:buFont typeface="Arial" panose="020B0604020202020204" pitchFamily="34" charset="0"/>
              <a:buChar char="•"/>
            </a:pPr>
            <a:r>
              <a:rPr lang="en-US" b="0" dirty="0"/>
              <a:t>SW Prestigio </a:t>
            </a:r>
            <a:r>
              <a:rPr lang="en-US" b="0" dirty="0" err="1"/>
              <a:t>Addreality</a:t>
            </a:r>
            <a:r>
              <a:rPr lang="ru-RU" b="0" dirty="0">
                <a:solidFill>
                  <a:schemeClr val="tx1"/>
                </a:solidFill>
              </a:rPr>
              <a:t> </a:t>
            </a:r>
            <a:r>
              <a:rPr lang="en-US" b="0" dirty="0">
                <a:solidFill>
                  <a:schemeClr val="tx1"/>
                </a:solidFill>
              </a:rPr>
              <a:t>(subscription) - </a:t>
            </a:r>
          </a:p>
          <a:p>
            <a:pPr marL="171450" indent="-171450">
              <a:buFont typeface="Arial" panose="020B0604020202020204" pitchFamily="34" charset="0"/>
              <a:buChar char="•"/>
            </a:pPr>
            <a:endParaRPr lang="en-US" b="0" dirty="0">
              <a:solidFill>
                <a:schemeClr val="tx1"/>
              </a:solidFill>
            </a:endParaRPr>
          </a:p>
          <a:p>
            <a:r>
              <a:rPr lang="en-US" b="0" i="1" dirty="0">
                <a:solidFill>
                  <a:srgbClr val="FF0000"/>
                </a:solidFill>
              </a:rPr>
              <a:t>*       </a:t>
            </a:r>
            <a:r>
              <a:rPr lang="en-US" b="0" i="1" dirty="0">
                <a:solidFill>
                  <a:schemeClr val="tx1">
                    <a:lumMod val="50000"/>
                    <a:lumOff val="50000"/>
                  </a:schemeClr>
                </a:solidFill>
              </a:rPr>
              <a:t>With each purchase of Full Solution (IDS+SW) the buyer receives free 30 days-trial software use.</a:t>
            </a:r>
            <a:endParaRPr lang="ru-RU" b="0" i="1" dirty="0">
              <a:solidFill>
                <a:schemeClr val="tx1">
                  <a:lumMod val="50000"/>
                  <a:lumOff val="50000"/>
                </a:schemeClr>
              </a:solidFill>
            </a:endParaRPr>
          </a:p>
          <a:p>
            <a:endParaRPr lang="ru-RU" dirty="0">
              <a:solidFill>
                <a:srgbClr val="AF003C"/>
              </a:solidFill>
            </a:endParaRPr>
          </a:p>
        </p:txBody>
      </p:sp>
    </p:spTree>
    <p:extLst>
      <p:ext uri="{BB962C8B-B14F-4D97-AF65-F5344CB8AC3E}">
        <p14:creationId xmlns:p14="http://schemas.microsoft.com/office/powerpoint/2010/main" val="1051566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txBox="1">
            <a:spLocks/>
          </p:cNvSpPr>
          <p:nvPr/>
        </p:nvSpPr>
        <p:spPr>
          <a:xfrm>
            <a:off x="411523" y="288943"/>
            <a:ext cx="4722813"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90000"/>
              </a:lnSpc>
              <a:spcBef>
                <a:spcPct val="0"/>
              </a:spcBef>
              <a:buFont typeface="Arial" pitchFamily="34" charset="0"/>
              <a:buNone/>
            </a:pP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IDS Totem</a:t>
            </a:r>
            <a:endPar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sp>
        <p:nvSpPr>
          <p:cNvPr id="3" name="object 3"/>
          <p:cNvSpPr txBox="1"/>
          <p:nvPr/>
        </p:nvSpPr>
        <p:spPr>
          <a:xfrm>
            <a:off x="6783277" y="1378503"/>
            <a:ext cx="4553061" cy="3770263"/>
          </a:xfrm>
          <a:prstGeom prst="rect">
            <a:avLst/>
          </a:prstGeom>
        </p:spPr>
        <p:txBody>
          <a:bodyPr vert="horz" wrap="square" lIns="0" tIns="0" rIns="0" bIns="0" rtlCol="0">
            <a:spAutoFit/>
          </a:bodyPr>
          <a:lstStyle/>
          <a:p>
            <a:pPr marL="7699">
              <a:lnSpc>
                <a:spcPct val="250000"/>
              </a:lnSpc>
            </a:pPr>
            <a:r>
              <a:rPr lang="en-US" sz="1400" spc="6" dirty="0">
                <a:latin typeface="Segoe UI" panose="020B0502040204020203" pitchFamily="34" charset="0"/>
                <a:cs typeface="Segoe UI" panose="020B0502040204020203" pitchFamily="34" charset="0"/>
              </a:rPr>
              <a:t>Your content &amp; scenario creation</a:t>
            </a:r>
            <a:endParaRPr lang="en-US" sz="1400" spc="3" dirty="0">
              <a:latin typeface="Segoe UI" panose="020B0502040204020203" pitchFamily="34" charset="0"/>
              <a:cs typeface="Segoe UI" panose="020B0502040204020203" pitchFamily="34" charset="0"/>
            </a:endParaRPr>
          </a:p>
          <a:p>
            <a:pPr marL="7699" marR="3079">
              <a:lnSpc>
                <a:spcPct val="250000"/>
              </a:lnSpc>
            </a:pPr>
            <a:r>
              <a:rPr lang="en-US" sz="1400" spc="6" dirty="0">
                <a:latin typeface="Segoe UI" panose="020B0502040204020203" pitchFamily="34" charset="0"/>
                <a:cs typeface="Segoe UI" panose="020B0502040204020203" pitchFamily="34" charset="0"/>
              </a:rPr>
              <a:t>Interactive touch</a:t>
            </a:r>
            <a:endParaRPr lang="en-US" sz="1400" spc="-3" dirty="0">
              <a:latin typeface="Segoe UI" panose="020B0502040204020203" pitchFamily="34" charset="0"/>
              <a:cs typeface="Segoe UI" panose="020B0502040204020203" pitchFamily="34" charset="0"/>
            </a:endParaRPr>
          </a:p>
          <a:p>
            <a:pPr marL="7699" marR="3079">
              <a:lnSpc>
                <a:spcPct val="250000"/>
              </a:lnSpc>
            </a:pPr>
            <a:r>
              <a:rPr lang="en-US" sz="1400" spc="-3" dirty="0">
                <a:latin typeface="Segoe UI" panose="020B0502040204020203" pitchFamily="34" charset="0"/>
                <a:cs typeface="Segoe UI" panose="020B0502040204020203" pitchFamily="34" charset="0"/>
              </a:rPr>
              <a:t>Special promo announcement </a:t>
            </a:r>
            <a:endParaRPr lang="en-US" sz="1400" spc="3" dirty="0">
              <a:latin typeface="Segoe UI" panose="020B0502040204020203" pitchFamily="34" charset="0"/>
              <a:cs typeface="Segoe UI" panose="020B0502040204020203" pitchFamily="34" charset="0"/>
            </a:endParaRPr>
          </a:p>
          <a:p>
            <a:pPr marL="7699" marR="3079">
              <a:lnSpc>
                <a:spcPct val="250000"/>
              </a:lnSpc>
            </a:pPr>
            <a:r>
              <a:rPr lang="en-US" sz="1400" spc="-3" dirty="0">
                <a:latin typeface="Segoe UI" panose="020B0502040204020203" pitchFamily="34" charset="0"/>
                <a:cs typeface="Segoe UI" panose="020B0502040204020203" pitchFamily="34" charset="0"/>
              </a:rPr>
              <a:t>Comfortable interface</a:t>
            </a:r>
            <a:endParaRPr lang="en-US" sz="1400" spc="3" dirty="0">
              <a:latin typeface="Segoe UI" panose="020B0502040204020203" pitchFamily="34" charset="0"/>
              <a:cs typeface="Segoe UI" panose="020B0502040204020203" pitchFamily="34" charset="0"/>
            </a:endParaRPr>
          </a:p>
          <a:p>
            <a:pPr marL="7699" marR="3079">
              <a:lnSpc>
                <a:spcPct val="250000"/>
              </a:lnSpc>
            </a:pPr>
            <a:r>
              <a:rPr lang="ru-RU" sz="1400" dirty="0"/>
              <a:t>С</a:t>
            </a:r>
            <a:r>
              <a:rPr lang="en-US" sz="1400" dirty="0" err="1"/>
              <a:t>ustomer</a:t>
            </a:r>
            <a:r>
              <a:rPr lang="en-US" sz="1400" dirty="0"/>
              <a:t> service evaluation </a:t>
            </a:r>
            <a:endParaRPr lang="ru-RU" sz="1400" dirty="0"/>
          </a:p>
          <a:p>
            <a:pPr marL="7699" marR="3079">
              <a:lnSpc>
                <a:spcPct val="250000"/>
              </a:lnSpc>
            </a:pPr>
            <a:r>
              <a:rPr lang="en-US" sz="1400" spc="6" dirty="0">
                <a:latin typeface="Segoe UI" panose="020B0502040204020203" pitchFamily="34" charset="0"/>
                <a:cs typeface="Segoe UI" panose="020B0502040204020203" pitchFamily="34" charset="0"/>
              </a:rPr>
              <a:t>Interactive catalog</a:t>
            </a:r>
            <a:endParaRPr lang="en-US" sz="1400" spc="3" dirty="0">
              <a:latin typeface="Segoe UI" panose="020B0502040204020203" pitchFamily="34" charset="0"/>
              <a:cs typeface="Segoe UI" panose="020B0502040204020203" pitchFamily="34" charset="0"/>
            </a:endParaRPr>
          </a:p>
          <a:p>
            <a:pPr marL="7699">
              <a:lnSpc>
                <a:spcPct val="250000"/>
              </a:lnSpc>
            </a:pPr>
            <a:r>
              <a:rPr lang="en-US" sz="1400" spc="6" dirty="0">
                <a:latin typeface="Segoe UI" panose="020B0502040204020203" pitchFamily="34" charset="0"/>
                <a:cs typeface="Segoe UI" panose="020B0502040204020203" pitchFamily="34" charset="0"/>
              </a:rPr>
              <a:t>News, Promo , Advertising. </a:t>
            </a:r>
            <a:endParaRPr sz="1400" dirty="0">
              <a:latin typeface="Segoe UI" panose="020B0502040204020203" pitchFamily="34" charset="0"/>
              <a:cs typeface="Segoe UI" panose="020B0502040204020203" pitchFamily="34" charset="0"/>
            </a:endParaRPr>
          </a:p>
        </p:txBody>
      </p:sp>
      <p:sp>
        <p:nvSpPr>
          <p:cNvPr id="4" name="object 5"/>
          <p:cNvSpPr/>
          <p:nvPr/>
        </p:nvSpPr>
        <p:spPr>
          <a:xfrm>
            <a:off x="6389160" y="3066402"/>
            <a:ext cx="346062" cy="346173"/>
          </a:xfrm>
          <a:custGeom>
            <a:avLst/>
            <a:gdLst/>
            <a:ahLst/>
            <a:cxnLst/>
            <a:rect l="l" t="t" r="r" b="b"/>
            <a:pathLst>
              <a:path w="570865" h="570864">
                <a:moveTo>
                  <a:pt x="285279" y="0"/>
                </a:moveTo>
                <a:lnTo>
                  <a:pt x="239005" y="3733"/>
                </a:lnTo>
                <a:lnTo>
                  <a:pt x="195108" y="14543"/>
                </a:lnTo>
                <a:lnTo>
                  <a:pt x="154177" y="31842"/>
                </a:lnTo>
                <a:lnTo>
                  <a:pt x="116797" y="55042"/>
                </a:lnTo>
                <a:lnTo>
                  <a:pt x="83556" y="83556"/>
                </a:lnTo>
                <a:lnTo>
                  <a:pt x="55042" y="116797"/>
                </a:lnTo>
                <a:lnTo>
                  <a:pt x="31842" y="154177"/>
                </a:lnTo>
                <a:lnTo>
                  <a:pt x="14543" y="195108"/>
                </a:lnTo>
                <a:lnTo>
                  <a:pt x="3733" y="239005"/>
                </a:lnTo>
                <a:lnTo>
                  <a:pt x="0" y="285279"/>
                </a:lnTo>
                <a:lnTo>
                  <a:pt x="3733" y="331553"/>
                </a:lnTo>
                <a:lnTo>
                  <a:pt x="14543" y="375449"/>
                </a:lnTo>
                <a:lnTo>
                  <a:pt x="31842" y="416381"/>
                </a:lnTo>
                <a:lnTo>
                  <a:pt x="55042" y="453761"/>
                </a:lnTo>
                <a:lnTo>
                  <a:pt x="83556" y="487002"/>
                </a:lnTo>
                <a:lnTo>
                  <a:pt x="116797" y="515516"/>
                </a:lnTo>
                <a:lnTo>
                  <a:pt x="154177" y="538716"/>
                </a:lnTo>
                <a:lnTo>
                  <a:pt x="195108" y="556014"/>
                </a:lnTo>
                <a:lnTo>
                  <a:pt x="239005" y="566824"/>
                </a:lnTo>
                <a:lnTo>
                  <a:pt x="285279" y="570558"/>
                </a:lnTo>
                <a:lnTo>
                  <a:pt x="331553" y="566824"/>
                </a:lnTo>
                <a:lnTo>
                  <a:pt x="375449" y="556014"/>
                </a:lnTo>
                <a:lnTo>
                  <a:pt x="416381" y="538716"/>
                </a:lnTo>
                <a:lnTo>
                  <a:pt x="453761" y="515516"/>
                </a:lnTo>
                <a:lnTo>
                  <a:pt x="487002" y="487002"/>
                </a:lnTo>
                <a:lnTo>
                  <a:pt x="515516" y="453761"/>
                </a:lnTo>
                <a:lnTo>
                  <a:pt x="538716" y="416381"/>
                </a:lnTo>
                <a:lnTo>
                  <a:pt x="556014" y="375449"/>
                </a:lnTo>
                <a:lnTo>
                  <a:pt x="566824" y="331553"/>
                </a:lnTo>
                <a:lnTo>
                  <a:pt x="570558" y="285279"/>
                </a:lnTo>
                <a:lnTo>
                  <a:pt x="566824" y="239005"/>
                </a:lnTo>
                <a:lnTo>
                  <a:pt x="556014" y="195108"/>
                </a:lnTo>
                <a:lnTo>
                  <a:pt x="538716" y="154177"/>
                </a:lnTo>
                <a:lnTo>
                  <a:pt x="515516" y="116797"/>
                </a:lnTo>
                <a:lnTo>
                  <a:pt x="487002" y="83556"/>
                </a:lnTo>
                <a:lnTo>
                  <a:pt x="453761" y="55042"/>
                </a:lnTo>
                <a:lnTo>
                  <a:pt x="416381" y="31842"/>
                </a:lnTo>
                <a:lnTo>
                  <a:pt x="375449" y="14543"/>
                </a:lnTo>
                <a:lnTo>
                  <a:pt x="331553" y="3733"/>
                </a:lnTo>
                <a:lnTo>
                  <a:pt x="285279" y="0"/>
                </a:lnTo>
                <a:close/>
              </a:path>
            </a:pathLst>
          </a:custGeom>
          <a:solidFill>
            <a:srgbClr val="FFFFFF"/>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5" name="object 6"/>
          <p:cNvSpPr/>
          <p:nvPr/>
        </p:nvSpPr>
        <p:spPr>
          <a:xfrm>
            <a:off x="6387541" y="4568295"/>
            <a:ext cx="349142" cy="349254"/>
          </a:xfrm>
          <a:custGeom>
            <a:avLst/>
            <a:gdLst/>
            <a:ahLst/>
            <a:cxnLst/>
            <a:rect l="l" t="t" r="r" b="b"/>
            <a:pathLst>
              <a:path w="575945" h="575945">
                <a:moveTo>
                  <a:pt x="287949" y="0"/>
                </a:moveTo>
                <a:lnTo>
                  <a:pt x="241242" y="3768"/>
                </a:lnTo>
                <a:lnTo>
                  <a:pt x="196934" y="14679"/>
                </a:lnTo>
                <a:lnTo>
                  <a:pt x="155619" y="32140"/>
                </a:lnTo>
                <a:lnTo>
                  <a:pt x="117889" y="55557"/>
                </a:lnTo>
                <a:lnTo>
                  <a:pt x="84337" y="84337"/>
                </a:lnTo>
                <a:lnTo>
                  <a:pt x="55557" y="117889"/>
                </a:lnTo>
                <a:lnTo>
                  <a:pt x="32140" y="155619"/>
                </a:lnTo>
                <a:lnTo>
                  <a:pt x="14679" y="196934"/>
                </a:lnTo>
                <a:lnTo>
                  <a:pt x="3768" y="241242"/>
                </a:lnTo>
                <a:lnTo>
                  <a:pt x="0" y="287949"/>
                </a:lnTo>
                <a:lnTo>
                  <a:pt x="3768" y="334656"/>
                </a:lnTo>
                <a:lnTo>
                  <a:pt x="14679" y="378964"/>
                </a:lnTo>
                <a:lnTo>
                  <a:pt x="32140" y="420279"/>
                </a:lnTo>
                <a:lnTo>
                  <a:pt x="55557" y="458009"/>
                </a:lnTo>
                <a:lnTo>
                  <a:pt x="84337" y="491560"/>
                </a:lnTo>
                <a:lnTo>
                  <a:pt x="117889" y="520341"/>
                </a:lnTo>
                <a:lnTo>
                  <a:pt x="155619" y="543758"/>
                </a:lnTo>
                <a:lnTo>
                  <a:pt x="196934" y="561219"/>
                </a:lnTo>
                <a:lnTo>
                  <a:pt x="241242" y="572129"/>
                </a:lnTo>
                <a:lnTo>
                  <a:pt x="287949" y="575898"/>
                </a:lnTo>
                <a:lnTo>
                  <a:pt x="334656" y="572129"/>
                </a:lnTo>
                <a:lnTo>
                  <a:pt x="378964" y="561219"/>
                </a:lnTo>
                <a:lnTo>
                  <a:pt x="420279" y="543758"/>
                </a:lnTo>
                <a:lnTo>
                  <a:pt x="458009" y="520341"/>
                </a:lnTo>
                <a:lnTo>
                  <a:pt x="491560" y="491560"/>
                </a:lnTo>
                <a:lnTo>
                  <a:pt x="520341" y="458009"/>
                </a:lnTo>
                <a:lnTo>
                  <a:pt x="543758" y="420279"/>
                </a:lnTo>
                <a:lnTo>
                  <a:pt x="561219" y="378964"/>
                </a:lnTo>
                <a:lnTo>
                  <a:pt x="572129" y="334656"/>
                </a:lnTo>
                <a:lnTo>
                  <a:pt x="575898" y="287949"/>
                </a:lnTo>
                <a:lnTo>
                  <a:pt x="572129" y="241242"/>
                </a:lnTo>
                <a:lnTo>
                  <a:pt x="561219" y="196934"/>
                </a:lnTo>
                <a:lnTo>
                  <a:pt x="543758" y="155619"/>
                </a:lnTo>
                <a:lnTo>
                  <a:pt x="520341" y="117889"/>
                </a:lnTo>
                <a:lnTo>
                  <a:pt x="491560" y="84337"/>
                </a:lnTo>
                <a:lnTo>
                  <a:pt x="458009" y="55557"/>
                </a:lnTo>
                <a:lnTo>
                  <a:pt x="420279" y="32140"/>
                </a:lnTo>
                <a:lnTo>
                  <a:pt x="378964" y="14679"/>
                </a:lnTo>
                <a:lnTo>
                  <a:pt x="334656" y="3768"/>
                </a:lnTo>
                <a:lnTo>
                  <a:pt x="287949" y="0"/>
                </a:lnTo>
                <a:close/>
              </a:path>
            </a:pathLst>
          </a:custGeom>
          <a:solidFill>
            <a:srgbClr val="FFFFFF"/>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6" name="object 8"/>
          <p:cNvSpPr/>
          <p:nvPr/>
        </p:nvSpPr>
        <p:spPr>
          <a:xfrm>
            <a:off x="6387294" y="1558376"/>
            <a:ext cx="346832" cy="346943"/>
          </a:xfrm>
          <a:custGeom>
            <a:avLst/>
            <a:gdLst/>
            <a:ahLst/>
            <a:cxnLst/>
            <a:rect l="l" t="t" r="r" b="b"/>
            <a:pathLst>
              <a:path w="572134" h="572135">
                <a:moveTo>
                  <a:pt x="285855" y="0"/>
                </a:moveTo>
                <a:lnTo>
                  <a:pt x="239488" y="3741"/>
                </a:lnTo>
                <a:lnTo>
                  <a:pt x="195504" y="14572"/>
                </a:lnTo>
                <a:lnTo>
                  <a:pt x="154489" y="31905"/>
                </a:lnTo>
                <a:lnTo>
                  <a:pt x="117034" y="55151"/>
                </a:lnTo>
                <a:lnTo>
                  <a:pt x="83726" y="83722"/>
                </a:lnTo>
                <a:lnTo>
                  <a:pt x="55154" y="117029"/>
                </a:lnTo>
                <a:lnTo>
                  <a:pt x="31907" y="154485"/>
                </a:lnTo>
                <a:lnTo>
                  <a:pt x="14573" y="195500"/>
                </a:lnTo>
                <a:lnTo>
                  <a:pt x="3741" y="239486"/>
                </a:lnTo>
                <a:lnTo>
                  <a:pt x="0" y="285855"/>
                </a:lnTo>
                <a:lnTo>
                  <a:pt x="3741" y="332221"/>
                </a:lnTo>
                <a:lnTo>
                  <a:pt x="14573" y="376204"/>
                </a:lnTo>
                <a:lnTo>
                  <a:pt x="31907" y="417218"/>
                </a:lnTo>
                <a:lnTo>
                  <a:pt x="55154" y="454672"/>
                </a:lnTo>
                <a:lnTo>
                  <a:pt x="83726" y="487978"/>
                </a:lnTo>
                <a:lnTo>
                  <a:pt x="117034" y="516548"/>
                </a:lnTo>
                <a:lnTo>
                  <a:pt x="154489" y="539794"/>
                </a:lnTo>
                <a:lnTo>
                  <a:pt x="195504" y="557127"/>
                </a:lnTo>
                <a:lnTo>
                  <a:pt x="239488" y="567958"/>
                </a:lnTo>
                <a:lnTo>
                  <a:pt x="285855" y="571699"/>
                </a:lnTo>
                <a:lnTo>
                  <a:pt x="332221" y="567958"/>
                </a:lnTo>
                <a:lnTo>
                  <a:pt x="376204" y="557127"/>
                </a:lnTo>
                <a:lnTo>
                  <a:pt x="417218" y="539794"/>
                </a:lnTo>
                <a:lnTo>
                  <a:pt x="454672" y="516548"/>
                </a:lnTo>
                <a:lnTo>
                  <a:pt x="487978" y="487978"/>
                </a:lnTo>
                <a:lnTo>
                  <a:pt x="516548" y="454672"/>
                </a:lnTo>
                <a:lnTo>
                  <a:pt x="539794" y="417218"/>
                </a:lnTo>
                <a:lnTo>
                  <a:pt x="557127" y="376204"/>
                </a:lnTo>
                <a:lnTo>
                  <a:pt x="567958" y="332221"/>
                </a:lnTo>
                <a:lnTo>
                  <a:pt x="571699" y="285855"/>
                </a:lnTo>
                <a:lnTo>
                  <a:pt x="567958" y="239486"/>
                </a:lnTo>
                <a:lnTo>
                  <a:pt x="557127" y="195500"/>
                </a:lnTo>
                <a:lnTo>
                  <a:pt x="539794" y="154485"/>
                </a:lnTo>
                <a:lnTo>
                  <a:pt x="516548" y="117029"/>
                </a:lnTo>
                <a:lnTo>
                  <a:pt x="487978" y="83722"/>
                </a:lnTo>
                <a:lnTo>
                  <a:pt x="454672" y="55151"/>
                </a:lnTo>
                <a:lnTo>
                  <a:pt x="417218" y="31905"/>
                </a:lnTo>
                <a:lnTo>
                  <a:pt x="376204" y="14572"/>
                </a:lnTo>
                <a:lnTo>
                  <a:pt x="332221" y="3741"/>
                </a:lnTo>
                <a:lnTo>
                  <a:pt x="285855" y="0"/>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7" name="object 9"/>
          <p:cNvSpPr/>
          <p:nvPr/>
        </p:nvSpPr>
        <p:spPr>
          <a:xfrm>
            <a:off x="6531149" y="1713018"/>
            <a:ext cx="51582" cy="83559"/>
          </a:xfrm>
          <a:custGeom>
            <a:avLst/>
            <a:gdLst/>
            <a:ahLst/>
            <a:cxnLst/>
            <a:rect l="l" t="t" r="r" b="b"/>
            <a:pathLst>
              <a:path w="85090" h="137795">
                <a:moveTo>
                  <a:pt x="42407" y="0"/>
                </a:moveTo>
                <a:lnTo>
                  <a:pt x="25903" y="5410"/>
                </a:lnTo>
                <a:lnTo>
                  <a:pt x="12423" y="20166"/>
                </a:lnTo>
                <a:lnTo>
                  <a:pt x="3333" y="42053"/>
                </a:lnTo>
                <a:lnTo>
                  <a:pt x="0" y="68856"/>
                </a:lnTo>
                <a:lnTo>
                  <a:pt x="3333" y="95659"/>
                </a:lnTo>
                <a:lnTo>
                  <a:pt x="12423" y="117546"/>
                </a:lnTo>
                <a:lnTo>
                  <a:pt x="25903" y="132302"/>
                </a:lnTo>
                <a:lnTo>
                  <a:pt x="42407" y="137713"/>
                </a:lnTo>
                <a:lnTo>
                  <a:pt x="58914" y="132302"/>
                </a:lnTo>
                <a:lnTo>
                  <a:pt x="72394" y="117546"/>
                </a:lnTo>
                <a:lnTo>
                  <a:pt x="81481" y="95659"/>
                </a:lnTo>
                <a:lnTo>
                  <a:pt x="84814" y="68856"/>
                </a:lnTo>
                <a:lnTo>
                  <a:pt x="81481" y="42053"/>
                </a:lnTo>
                <a:lnTo>
                  <a:pt x="72394" y="20166"/>
                </a:lnTo>
                <a:lnTo>
                  <a:pt x="58914" y="5410"/>
                </a:lnTo>
                <a:lnTo>
                  <a:pt x="42407" y="0"/>
                </a:lnTo>
                <a:close/>
              </a:path>
            </a:pathLst>
          </a:custGeom>
          <a:solidFill>
            <a:srgbClr val="FFFFFF"/>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8" name="object 10"/>
          <p:cNvSpPr/>
          <p:nvPr/>
        </p:nvSpPr>
        <p:spPr>
          <a:xfrm>
            <a:off x="6572548" y="1706414"/>
            <a:ext cx="50812" cy="80093"/>
          </a:xfrm>
          <a:custGeom>
            <a:avLst/>
            <a:gdLst/>
            <a:ahLst/>
            <a:cxnLst/>
            <a:rect l="l" t="t" r="r" b="b"/>
            <a:pathLst>
              <a:path w="83820" h="132079">
                <a:moveTo>
                  <a:pt x="41611" y="0"/>
                </a:moveTo>
                <a:lnTo>
                  <a:pt x="25413" y="5170"/>
                </a:lnTo>
                <a:lnTo>
                  <a:pt x="12186" y="19270"/>
                </a:lnTo>
                <a:lnTo>
                  <a:pt x="3269" y="40185"/>
                </a:lnTo>
                <a:lnTo>
                  <a:pt x="0" y="65799"/>
                </a:lnTo>
                <a:lnTo>
                  <a:pt x="3269" y="91408"/>
                </a:lnTo>
                <a:lnTo>
                  <a:pt x="12186" y="112323"/>
                </a:lnTo>
                <a:lnTo>
                  <a:pt x="25413" y="126426"/>
                </a:lnTo>
                <a:lnTo>
                  <a:pt x="41611" y="131598"/>
                </a:lnTo>
                <a:lnTo>
                  <a:pt x="57809" y="126426"/>
                </a:lnTo>
                <a:lnTo>
                  <a:pt x="71035" y="112323"/>
                </a:lnTo>
                <a:lnTo>
                  <a:pt x="79952" y="91408"/>
                </a:lnTo>
                <a:lnTo>
                  <a:pt x="83222" y="65799"/>
                </a:lnTo>
                <a:lnTo>
                  <a:pt x="79952" y="40185"/>
                </a:lnTo>
                <a:lnTo>
                  <a:pt x="71035" y="19270"/>
                </a:lnTo>
                <a:lnTo>
                  <a:pt x="57809" y="5170"/>
                </a:lnTo>
                <a:lnTo>
                  <a:pt x="41611" y="0"/>
                </a:lnTo>
                <a:close/>
              </a:path>
            </a:pathLst>
          </a:custGeom>
          <a:solidFill>
            <a:srgbClr val="FFFFFF"/>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9" name="object 11"/>
          <p:cNvSpPr/>
          <p:nvPr/>
        </p:nvSpPr>
        <p:spPr>
          <a:xfrm>
            <a:off x="6471434" y="1723092"/>
            <a:ext cx="52737" cy="80478"/>
          </a:xfrm>
          <a:custGeom>
            <a:avLst/>
            <a:gdLst/>
            <a:ahLst/>
            <a:cxnLst/>
            <a:rect l="l" t="t" r="r" b="b"/>
            <a:pathLst>
              <a:path w="86995" h="132714">
                <a:moveTo>
                  <a:pt x="43391" y="0"/>
                </a:moveTo>
                <a:lnTo>
                  <a:pt x="26500" y="5197"/>
                </a:lnTo>
                <a:lnTo>
                  <a:pt x="12707" y="19371"/>
                </a:lnTo>
                <a:lnTo>
                  <a:pt x="3409" y="40392"/>
                </a:lnTo>
                <a:lnTo>
                  <a:pt x="0" y="66134"/>
                </a:lnTo>
                <a:lnTo>
                  <a:pt x="3409" y="91881"/>
                </a:lnTo>
                <a:lnTo>
                  <a:pt x="12707" y="112906"/>
                </a:lnTo>
                <a:lnTo>
                  <a:pt x="26500" y="127081"/>
                </a:lnTo>
                <a:lnTo>
                  <a:pt x="43391" y="132278"/>
                </a:lnTo>
                <a:lnTo>
                  <a:pt x="60284" y="127081"/>
                </a:lnTo>
                <a:lnTo>
                  <a:pt x="74080" y="112906"/>
                </a:lnTo>
                <a:lnTo>
                  <a:pt x="83382" y="91881"/>
                </a:lnTo>
                <a:lnTo>
                  <a:pt x="86793" y="66134"/>
                </a:lnTo>
                <a:lnTo>
                  <a:pt x="83382" y="40392"/>
                </a:lnTo>
                <a:lnTo>
                  <a:pt x="74080" y="19371"/>
                </a:lnTo>
                <a:lnTo>
                  <a:pt x="60284" y="5197"/>
                </a:lnTo>
                <a:lnTo>
                  <a:pt x="43391" y="0"/>
                </a:lnTo>
                <a:close/>
              </a:path>
            </a:pathLst>
          </a:custGeom>
          <a:solidFill>
            <a:srgbClr val="FFFFFF"/>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10" name="object 12"/>
          <p:cNvSpPr/>
          <p:nvPr/>
        </p:nvSpPr>
        <p:spPr>
          <a:xfrm>
            <a:off x="6613774" y="1694780"/>
            <a:ext cx="53892" cy="83944"/>
          </a:xfrm>
          <a:custGeom>
            <a:avLst/>
            <a:gdLst/>
            <a:ahLst/>
            <a:cxnLst/>
            <a:rect l="l" t="t" r="r" b="b"/>
            <a:pathLst>
              <a:path w="88900" h="138429">
                <a:moveTo>
                  <a:pt x="44208" y="0"/>
                </a:moveTo>
                <a:lnTo>
                  <a:pt x="26999" y="5427"/>
                </a:lnTo>
                <a:lnTo>
                  <a:pt x="12947" y="20228"/>
                </a:lnTo>
                <a:lnTo>
                  <a:pt x="3473" y="42181"/>
                </a:lnTo>
                <a:lnTo>
                  <a:pt x="0" y="69065"/>
                </a:lnTo>
                <a:lnTo>
                  <a:pt x="3473" y="95956"/>
                </a:lnTo>
                <a:lnTo>
                  <a:pt x="12947" y="117912"/>
                </a:lnTo>
                <a:lnTo>
                  <a:pt x="26999" y="132714"/>
                </a:lnTo>
                <a:lnTo>
                  <a:pt x="44208" y="138142"/>
                </a:lnTo>
                <a:lnTo>
                  <a:pt x="61416" y="132714"/>
                </a:lnTo>
                <a:lnTo>
                  <a:pt x="75468" y="117912"/>
                </a:lnTo>
                <a:lnTo>
                  <a:pt x="84942" y="95956"/>
                </a:lnTo>
                <a:lnTo>
                  <a:pt x="88416" y="69065"/>
                </a:lnTo>
                <a:lnTo>
                  <a:pt x="84942" y="42181"/>
                </a:lnTo>
                <a:lnTo>
                  <a:pt x="75468" y="20228"/>
                </a:lnTo>
                <a:lnTo>
                  <a:pt x="61416" y="5427"/>
                </a:lnTo>
                <a:lnTo>
                  <a:pt x="44208" y="0"/>
                </a:lnTo>
                <a:close/>
              </a:path>
            </a:pathLst>
          </a:custGeom>
          <a:solidFill>
            <a:srgbClr val="FFFFFF"/>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11" name="object 16"/>
          <p:cNvSpPr/>
          <p:nvPr/>
        </p:nvSpPr>
        <p:spPr>
          <a:xfrm>
            <a:off x="6389640" y="3063436"/>
            <a:ext cx="342983" cy="343093"/>
          </a:xfrm>
          <a:custGeom>
            <a:avLst/>
            <a:gdLst/>
            <a:ahLst/>
            <a:cxnLst/>
            <a:rect l="l" t="t" r="r" b="b"/>
            <a:pathLst>
              <a:path w="565784" h="565785">
                <a:moveTo>
                  <a:pt x="282609" y="0"/>
                </a:moveTo>
                <a:lnTo>
                  <a:pt x="236768" y="3698"/>
                </a:lnTo>
                <a:lnTo>
                  <a:pt x="193283" y="14407"/>
                </a:lnTo>
                <a:lnTo>
                  <a:pt x="152734" y="31544"/>
                </a:lnTo>
                <a:lnTo>
                  <a:pt x="115704" y="54528"/>
                </a:lnTo>
                <a:lnTo>
                  <a:pt x="82774" y="82776"/>
                </a:lnTo>
                <a:lnTo>
                  <a:pt x="54527" y="115706"/>
                </a:lnTo>
                <a:lnTo>
                  <a:pt x="31544" y="152738"/>
                </a:lnTo>
                <a:lnTo>
                  <a:pt x="14407" y="193288"/>
                </a:lnTo>
                <a:lnTo>
                  <a:pt x="3698" y="236776"/>
                </a:lnTo>
                <a:lnTo>
                  <a:pt x="0" y="282619"/>
                </a:lnTo>
                <a:lnTo>
                  <a:pt x="3698" y="328459"/>
                </a:lnTo>
                <a:lnTo>
                  <a:pt x="14407" y="371945"/>
                </a:lnTo>
                <a:lnTo>
                  <a:pt x="31544" y="412494"/>
                </a:lnTo>
                <a:lnTo>
                  <a:pt x="54527" y="449524"/>
                </a:lnTo>
                <a:lnTo>
                  <a:pt x="82774" y="482453"/>
                </a:lnTo>
                <a:lnTo>
                  <a:pt x="115704" y="510701"/>
                </a:lnTo>
                <a:lnTo>
                  <a:pt x="152734" y="533684"/>
                </a:lnTo>
                <a:lnTo>
                  <a:pt x="193283" y="550821"/>
                </a:lnTo>
                <a:lnTo>
                  <a:pt x="236768" y="561529"/>
                </a:lnTo>
                <a:lnTo>
                  <a:pt x="282609" y="565228"/>
                </a:lnTo>
                <a:lnTo>
                  <a:pt x="328452" y="561529"/>
                </a:lnTo>
                <a:lnTo>
                  <a:pt x="371940" y="550821"/>
                </a:lnTo>
                <a:lnTo>
                  <a:pt x="412490" y="533684"/>
                </a:lnTo>
                <a:lnTo>
                  <a:pt x="449521" y="510701"/>
                </a:lnTo>
                <a:lnTo>
                  <a:pt x="482452" y="482453"/>
                </a:lnTo>
                <a:lnTo>
                  <a:pt x="510700" y="449524"/>
                </a:lnTo>
                <a:lnTo>
                  <a:pt x="522579" y="430384"/>
                </a:lnTo>
                <a:lnTo>
                  <a:pt x="153325" y="430384"/>
                </a:lnTo>
                <a:lnTo>
                  <a:pt x="133953" y="426473"/>
                </a:lnTo>
                <a:lnTo>
                  <a:pt x="118133" y="415808"/>
                </a:lnTo>
                <a:lnTo>
                  <a:pt x="107468" y="399988"/>
                </a:lnTo>
                <a:lnTo>
                  <a:pt x="103557" y="380616"/>
                </a:lnTo>
                <a:lnTo>
                  <a:pt x="103557" y="200444"/>
                </a:lnTo>
                <a:lnTo>
                  <a:pt x="107468" y="181073"/>
                </a:lnTo>
                <a:lnTo>
                  <a:pt x="118133" y="165255"/>
                </a:lnTo>
                <a:lnTo>
                  <a:pt x="133953" y="154587"/>
                </a:lnTo>
                <a:lnTo>
                  <a:pt x="153325" y="150665"/>
                </a:lnTo>
                <a:lnTo>
                  <a:pt x="532397" y="150665"/>
                </a:lnTo>
                <a:lnTo>
                  <a:pt x="510700" y="115706"/>
                </a:lnTo>
                <a:lnTo>
                  <a:pt x="482452" y="82776"/>
                </a:lnTo>
                <a:lnTo>
                  <a:pt x="449521" y="54528"/>
                </a:lnTo>
                <a:lnTo>
                  <a:pt x="412490" y="31544"/>
                </a:lnTo>
                <a:lnTo>
                  <a:pt x="371940" y="14407"/>
                </a:lnTo>
                <a:lnTo>
                  <a:pt x="328452" y="3698"/>
                </a:lnTo>
                <a:lnTo>
                  <a:pt x="282609" y="0"/>
                </a:lnTo>
                <a:close/>
              </a:path>
              <a:path w="565784" h="565785">
                <a:moveTo>
                  <a:pt x="532397" y="150665"/>
                </a:moveTo>
                <a:lnTo>
                  <a:pt x="416395" y="150665"/>
                </a:lnTo>
                <a:lnTo>
                  <a:pt x="435776" y="154587"/>
                </a:lnTo>
                <a:lnTo>
                  <a:pt x="451596" y="165255"/>
                </a:lnTo>
                <a:lnTo>
                  <a:pt x="462260" y="181073"/>
                </a:lnTo>
                <a:lnTo>
                  <a:pt x="466174" y="200444"/>
                </a:lnTo>
                <a:lnTo>
                  <a:pt x="466174" y="380616"/>
                </a:lnTo>
                <a:lnTo>
                  <a:pt x="462260" y="399988"/>
                </a:lnTo>
                <a:lnTo>
                  <a:pt x="451596" y="415808"/>
                </a:lnTo>
                <a:lnTo>
                  <a:pt x="435776" y="426473"/>
                </a:lnTo>
                <a:lnTo>
                  <a:pt x="416395" y="430384"/>
                </a:lnTo>
                <a:lnTo>
                  <a:pt x="522579" y="430384"/>
                </a:lnTo>
                <a:lnTo>
                  <a:pt x="533683" y="412494"/>
                </a:lnTo>
                <a:lnTo>
                  <a:pt x="550821" y="371945"/>
                </a:lnTo>
                <a:lnTo>
                  <a:pt x="561529" y="328459"/>
                </a:lnTo>
                <a:lnTo>
                  <a:pt x="565228" y="282619"/>
                </a:lnTo>
                <a:lnTo>
                  <a:pt x="561529" y="236776"/>
                </a:lnTo>
                <a:lnTo>
                  <a:pt x="550821" y="193288"/>
                </a:lnTo>
                <a:lnTo>
                  <a:pt x="533683" y="152738"/>
                </a:lnTo>
                <a:lnTo>
                  <a:pt x="532397" y="150665"/>
                </a:lnTo>
                <a:close/>
              </a:path>
              <a:path w="565784" h="565785">
                <a:moveTo>
                  <a:pt x="441855" y="298807"/>
                </a:moveTo>
                <a:lnTo>
                  <a:pt x="354523" y="298807"/>
                </a:lnTo>
                <a:lnTo>
                  <a:pt x="438321" y="392773"/>
                </a:lnTo>
                <a:lnTo>
                  <a:pt x="440374" y="389119"/>
                </a:lnTo>
                <a:lnTo>
                  <a:pt x="441850" y="385108"/>
                </a:lnTo>
                <a:lnTo>
                  <a:pt x="441855" y="298807"/>
                </a:lnTo>
                <a:close/>
              </a:path>
              <a:path w="565784" h="565785">
                <a:moveTo>
                  <a:pt x="416395" y="174989"/>
                </a:moveTo>
                <a:lnTo>
                  <a:pt x="153325" y="174989"/>
                </a:lnTo>
                <a:lnTo>
                  <a:pt x="143424" y="177005"/>
                </a:lnTo>
                <a:lnTo>
                  <a:pt x="135341" y="182463"/>
                </a:lnTo>
                <a:lnTo>
                  <a:pt x="129889" y="190547"/>
                </a:lnTo>
                <a:lnTo>
                  <a:pt x="127880" y="200444"/>
                </a:lnTo>
                <a:lnTo>
                  <a:pt x="127880" y="362365"/>
                </a:lnTo>
                <a:lnTo>
                  <a:pt x="201951" y="272284"/>
                </a:lnTo>
                <a:lnTo>
                  <a:pt x="354524" y="272284"/>
                </a:lnTo>
                <a:lnTo>
                  <a:pt x="350557" y="269610"/>
                </a:lnTo>
                <a:lnTo>
                  <a:pt x="341308" y="255901"/>
                </a:lnTo>
                <a:lnTo>
                  <a:pt x="337916" y="239113"/>
                </a:lnTo>
                <a:lnTo>
                  <a:pt x="341308" y="222321"/>
                </a:lnTo>
                <a:lnTo>
                  <a:pt x="350557" y="208616"/>
                </a:lnTo>
                <a:lnTo>
                  <a:pt x="364270" y="199380"/>
                </a:lnTo>
                <a:lnTo>
                  <a:pt x="381056" y="195994"/>
                </a:lnTo>
                <a:lnTo>
                  <a:pt x="440954" y="195994"/>
                </a:lnTo>
                <a:lnTo>
                  <a:pt x="439846" y="190547"/>
                </a:lnTo>
                <a:lnTo>
                  <a:pt x="434389" y="182463"/>
                </a:lnTo>
                <a:lnTo>
                  <a:pt x="426302" y="177005"/>
                </a:lnTo>
                <a:lnTo>
                  <a:pt x="416395" y="174989"/>
                </a:lnTo>
                <a:close/>
              </a:path>
              <a:path w="565784" h="565785">
                <a:moveTo>
                  <a:pt x="354524" y="272284"/>
                </a:moveTo>
                <a:lnTo>
                  <a:pt x="201951" y="272284"/>
                </a:lnTo>
                <a:lnTo>
                  <a:pt x="301446" y="358523"/>
                </a:lnTo>
                <a:lnTo>
                  <a:pt x="354523" y="298807"/>
                </a:lnTo>
                <a:lnTo>
                  <a:pt x="441855" y="298807"/>
                </a:lnTo>
                <a:lnTo>
                  <a:pt x="441856" y="282242"/>
                </a:lnTo>
                <a:lnTo>
                  <a:pt x="381056" y="282242"/>
                </a:lnTo>
                <a:lnTo>
                  <a:pt x="364270" y="278853"/>
                </a:lnTo>
                <a:lnTo>
                  <a:pt x="354524" y="272284"/>
                </a:lnTo>
                <a:close/>
              </a:path>
              <a:path w="565784" h="565785">
                <a:moveTo>
                  <a:pt x="440954" y="195994"/>
                </a:moveTo>
                <a:lnTo>
                  <a:pt x="381056" y="195994"/>
                </a:lnTo>
                <a:lnTo>
                  <a:pt x="397838" y="199380"/>
                </a:lnTo>
                <a:lnTo>
                  <a:pt x="411545" y="208616"/>
                </a:lnTo>
                <a:lnTo>
                  <a:pt x="420786" y="222321"/>
                </a:lnTo>
                <a:lnTo>
                  <a:pt x="424175" y="239113"/>
                </a:lnTo>
                <a:lnTo>
                  <a:pt x="420786" y="255901"/>
                </a:lnTo>
                <a:lnTo>
                  <a:pt x="411545" y="269610"/>
                </a:lnTo>
                <a:lnTo>
                  <a:pt x="397838" y="278853"/>
                </a:lnTo>
                <a:lnTo>
                  <a:pt x="381056" y="282242"/>
                </a:lnTo>
                <a:lnTo>
                  <a:pt x="441856" y="282242"/>
                </a:lnTo>
                <a:lnTo>
                  <a:pt x="441860" y="200444"/>
                </a:lnTo>
                <a:lnTo>
                  <a:pt x="440954" y="195994"/>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12" name="object 17"/>
          <p:cNvSpPr/>
          <p:nvPr/>
        </p:nvSpPr>
        <p:spPr>
          <a:xfrm>
            <a:off x="6387294" y="4705320"/>
            <a:ext cx="349527" cy="349639"/>
          </a:xfrm>
          <a:custGeom>
            <a:avLst/>
            <a:gdLst/>
            <a:ahLst/>
            <a:cxnLst/>
            <a:rect l="l" t="t" r="r" b="b"/>
            <a:pathLst>
              <a:path w="576579" h="576579">
                <a:moveTo>
                  <a:pt x="288179" y="0"/>
                </a:moveTo>
                <a:lnTo>
                  <a:pt x="241435" y="3772"/>
                </a:lnTo>
                <a:lnTo>
                  <a:pt x="197092" y="14693"/>
                </a:lnTo>
                <a:lnTo>
                  <a:pt x="155744" y="32170"/>
                </a:lnTo>
                <a:lnTo>
                  <a:pt x="117984" y="55609"/>
                </a:lnTo>
                <a:lnTo>
                  <a:pt x="84405" y="84416"/>
                </a:lnTo>
                <a:lnTo>
                  <a:pt x="55601" y="117997"/>
                </a:lnTo>
                <a:lnTo>
                  <a:pt x="32166" y="155760"/>
                </a:lnTo>
                <a:lnTo>
                  <a:pt x="14691" y="197111"/>
                </a:lnTo>
                <a:lnTo>
                  <a:pt x="3771" y="241455"/>
                </a:lnTo>
                <a:lnTo>
                  <a:pt x="0" y="288200"/>
                </a:lnTo>
                <a:lnTo>
                  <a:pt x="3771" y="334945"/>
                </a:lnTo>
                <a:lnTo>
                  <a:pt x="14691" y="379288"/>
                </a:lnTo>
                <a:lnTo>
                  <a:pt x="32166" y="420638"/>
                </a:lnTo>
                <a:lnTo>
                  <a:pt x="55601" y="458399"/>
                </a:lnTo>
                <a:lnTo>
                  <a:pt x="84405" y="491979"/>
                </a:lnTo>
                <a:lnTo>
                  <a:pt x="117984" y="520785"/>
                </a:lnTo>
                <a:lnTo>
                  <a:pt x="155744" y="544222"/>
                </a:lnTo>
                <a:lnTo>
                  <a:pt x="197092" y="561698"/>
                </a:lnTo>
                <a:lnTo>
                  <a:pt x="241435" y="572618"/>
                </a:lnTo>
                <a:lnTo>
                  <a:pt x="288179" y="576390"/>
                </a:lnTo>
                <a:lnTo>
                  <a:pt x="334926" y="572618"/>
                </a:lnTo>
                <a:lnTo>
                  <a:pt x="379271" y="561698"/>
                </a:lnTo>
                <a:lnTo>
                  <a:pt x="420621" y="544222"/>
                </a:lnTo>
                <a:lnTo>
                  <a:pt x="458383" y="520785"/>
                </a:lnTo>
                <a:lnTo>
                  <a:pt x="466115" y="514151"/>
                </a:lnTo>
                <a:lnTo>
                  <a:pt x="305289" y="514151"/>
                </a:lnTo>
                <a:lnTo>
                  <a:pt x="305289" y="457797"/>
                </a:lnTo>
                <a:lnTo>
                  <a:pt x="330000" y="457797"/>
                </a:lnTo>
                <a:lnTo>
                  <a:pt x="368664" y="455802"/>
                </a:lnTo>
                <a:lnTo>
                  <a:pt x="389713" y="447328"/>
                </a:lnTo>
                <a:lnTo>
                  <a:pt x="391554" y="443389"/>
                </a:lnTo>
                <a:lnTo>
                  <a:pt x="203543" y="443389"/>
                </a:lnTo>
                <a:lnTo>
                  <a:pt x="203208" y="373349"/>
                </a:lnTo>
                <a:lnTo>
                  <a:pt x="66385" y="373349"/>
                </a:lnTo>
                <a:lnTo>
                  <a:pt x="66385" y="207522"/>
                </a:lnTo>
                <a:lnTo>
                  <a:pt x="202245" y="207522"/>
                </a:lnTo>
                <a:lnTo>
                  <a:pt x="201742" y="137482"/>
                </a:lnTo>
                <a:lnTo>
                  <a:pt x="387987" y="137482"/>
                </a:lnTo>
                <a:lnTo>
                  <a:pt x="386159" y="134349"/>
                </a:lnTo>
                <a:lnTo>
                  <a:pt x="364666" y="125371"/>
                </a:lnTo>
                <a:lnTo>
                  <a:pt x="330000" y="123074"/>
                </a:lnTo>
                <a:lnTo>
                  <a:pt x="305289" y="123074"/>
                </a:lnTo>
                <a:lnTo>
                  <a:pt x="305289" y="66710"/>
                </a:lnTo>
                <a:lnTo>
                  <a:pt x="471323" y="66710"/>
                </a:lnTo>
                <a:lnTo>
                  <a:pt x="458383" y="55609"/>
                </a:lnTo>
                <a:lnTo>
                  <a:pt x="420621" y="32170"/>
                </a:lnTo>
                <a:lnTo>
                  <a:pt x="379271" y="14693"/>
                </a:lnTo>
                <a:lnTo>
                  <a:pt x="334926" y="3772"/>
                </a:lnTo>
                <a:lnTo>
                  <a:pt x="288179" y="0"/>
                </a:lnTo>
                <a:close/>
              </a:path>
              <a:path w="576579" h="576579">
                <a:moveTo>
                  <a:pt x="471323" y="66710"/>
                </a:moveTo>
                <a:lnTo>
                  <a:pt x="371559" y="66710"/>
                </a:lnTo>
                <a:lnTo>
                  <a:pt x="403708" y="73201"/>
                </a:lnTo>
                <a:lnTo>
                  <a:pt x="429965" y="90904"/>
                </a:lnTo>
                <a:lnTo>
                  <a:pt x="447671" y="117161"/>
                </a:lnTo>
                <a:lnTo>
                  <a:pt x="454164" y="149314"/>
                </a:lnTo>
                <a:lnTo>
                  <a:pt x="454164" y="431557"/>
                </a:lnTo>
                <a:lnTo>
                  <a:pt x="447671" y="463709"/>
                </a:lnTo>
                <a:lnTo>
                  <a:pt x="429965" y="489962"/>
                </a:lnTo>
                <a:lnTo>
                  <a:pt x="403708" y="507662"/>
                </a:lnTo>
                <a:lnTo>
                  <a:pt x="371559" y="514151"/>
                </a:lnTo>
                <a:lnTo>
                  <a:pt x="466115" y="514151"/>
                </a:lnTo>
                <a:lnTo>
                  <a:pt x="520767" y="458399"/>
                </a:lnTo>
                <a:lnTo>
                  <a:pt x="544203" y="420638"/>
                </a:lnTo>
                <a:lnTo>
                  <a:pt x="561678" y="379288"/>
                </a:lnTo>
                <a:lnTo>
                  <a:pt x="572598" y="334945"/>
                </a:lnTo>
                <a:lnTo>
                  <a:pt x="576369" y="288200"/>
                </a:lnTo>
                <a:lnTo>
                  <a:pt x="572598" y="241455"/>
                </a:lnTo>
                <a:lnTo>
                  <a:pt x="561678" y="197111"/>
                </a:lnTo>
                <a:lnTo>
                  <a:pt x="544203" y="155760"/>
                </a:lnTo>
                <a:lnTo>
                  <a:pt x="520767" y="117997"/>
                </a:lnTo>
                <a:lnTo>
                  <a:pt x="491962" y="84416"/>
                </a:lnTo>
                <a:lnTo>
                  <a:pt x="471323" y="66710"/>
                </a:lnTo>
                <a:close/>
              </a:path>
              <a:path w="576579" h="576579">
                <a:moveTo>
                  <a:pt x="387987" y="137482"/>
                </a:moveTo>
                <a:lnTo>
                  <a:pt x="201742" y="137482"/>
                </a:lnTo>
                <a:lnTo>
                  <a:pt x="276745" y="213909"/>
                </a:lnTo>
                <a:lnTo>
                  <a:pt x="351926" y="289739"/>
                </a:lnTo>
                <a:lnTo>
                  <a:pt x="277635" y="366282"/>
                </a:lnTo>
                <a:lnTo>
                  <a:pt x="203543" y="443389"/>
                </a:lnTo>
                <a:lnTo>
                  <a:pt x="391554" y="443389"/>
                </a:lnTo>
                <a:lnTo>
                  <a:pt x="398452" y="428638"/>
                </a:lnTo>
                <a:lnTo>
                  <a:pt x="400186" y="395998"/>
                </a:lnTo>
                <a:lnTo>
                  <a:pt x="400186" y="184873"/>
                </a:lnTo>
                <a:lnTo>
                  <a:pt x="397119" y="153139"/>
                </a:lnTo>
                <a:lnTo>
                  <a:pt x="387987" y="137482"/>
                </a:lnTo>
                <a:close/>
              </a:path>
              <a:path w="576579" h="576579">
                <a:moveTo>
                  <a:pt x="147943" y="207522"/>
                </a:moveTo>
                <a:lnTo>
                  <a:pt x="127095" y="207522"/>
                </a:lnTo>
                <a:lnTo>
                  <a:pt x="127095" y="373349"/>
                </a:lnTo>
                <a:lnTo>
                  <a:pt x="147943" y="373349"/>
                </a:lnTo>
                <a:lnTo>
                  <a:pt x="147943" y="207522"/>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13" name="object 18"/>
          <p:cNvSpPr/>
          <p:nvPr/>
        </p:nvSpPr>
        <p:spPr>
          <a:xfrm>
            <a:off x="6396292" y="3639443"/>
            <a:ext cx="342983" cy="343093"/>
          </a:xfrm>
          <a:custGeom>
            <a:avLst/>
            <a:gdLst/>
            <a:ahLst/>
            <a:cxnLst/>
            <a:rect l="l" t="t" r="r" b="b"/>
            <a:pathLst>
              <a:path w="565784" h="565784">
                <a:moveTo>
                  <a:pt x="282713" y="0"/>
                </a:moveTo>
                <a:lnTo>
                  <a:pt x="236855" y="3700"/>
                </a:lnTo>
                <a:lnTo>
                  <a:pt x="193353" y="14412"/>
                </a:lnTo>
                <a:lnTo>
                  <a:pt x="152789" y="31555"/>
                </a:lnTo>
                <a:lnTo>
                  <a:pt x="115745" y="54546"/>
                </a:lnTo>
                <a:lnTo>
                  <a:pt x="82803" y="82803"/>
                </a:lnTo>
                <a:lnTo>
                  <a:pt x="54546" y="115745"/>
                </a:lnTo>
                <a:lnTo>
                  <a:pt x="31555" y="152789"/>
                </a:lnTo>
                <a:lnTo>
                  <a:pt x="14412" y="193353"/>
                </a:lnTo>
                <a:lnTo>
                  <a:pt x="3700" y="236855"/>
                </a:lnTo>
                <a:lnTo>
                  <a:pt x="0" y="282713"/>
                </a:lnTo>
                <a:lnTo>
                  <a:pt x="3700" y="328572"/>
                </a:lnTo>
                <a:lnTo>
                  <a:pt x="14412" y="372074"/>
                </a:lnTo>
                <a:lnTo>
                  <a:pt x="31555" y="412638"/>
                </a:lnTo>
                <a:lnTo>
                  <a:pt x="54546" y="449682"/>
                </a:lnTo>
                <a:lnTo>
                  <a:pt x="82803" y="482624"/>
                </a:lnTo>
                <a:lnTo>
                  <a:pt x="115745" y="510881"/>
                </a:lnTo>
                <a:lnTo>
                  <a:pt x="152789" y="533872"/>
                </a:lnTo>
                <a:lnTo>
                  <a:pt x="193353" y="551015"/>
                </a:lnTo>
                <a:lnTo>
                  <a:pt x="236855" y="561727"/>
                </a:lnTo>
                <a:lnTo>
                  <a:pt x="282713" y="565427"/>
                </a:lnTo>
                <a:lnTo>
                  <a:pt x="328572" y="561727"/>
                </a:lnTo>
                <a:lnTo>
                  <a:pt x="372074" y="551015"/>
                </a:lnTo>
                <a:lnTo>
                  <a:pt x="412638" y="533872"/>
                </a:lnTo>
                <a:lnTo>
                  <a:pt x="449682" y="510881"/>
                </a:lnTo>
                <a:lnTo>
                  <a:pt x="482624" y="482624"/>
                </a:lnTo>
                <a:lnTo>
                  <a:pt x="510881" y="449682"/>
                </a:lnTo>
                <a:lnTo>
                  <a:pt x="533872" y="412638"/>
                </a:lnTo>
                <a:lnTo>
                  <a:pt x="537462" y="404144"/>
                </a:lnTo>
                <a:lnTo>
                  <a:pt x="124886" y="404144"/>
                </a:lnTo>
                <a:lnTo>
                  <a:pt x="124886" y="275363"/>
                </a:lnTo>
                <a:lnTo>
                  <a:pt x="220087" y="275363"/>
                </a:lnTo>
                <a:lnTo>
                  <a:pt x="249620" y="209092"/>
                </a:lnTo>
                <a:lnTo>
                  <a:pt x="268019" y="170769"/>
                </a:lnTo>
                <a:lnTo>
                  <a:pt x="278967" y="154796"/>
                </a:lnTo>
                <a:lnTo>
                  <a:pt x="289237" y="148644"/>
                </a:lnTo>
                <a:lnTo>
                  <a:pt x="300330" y="146696"/>
                </a:lnTo>
                <a:lnTo>
                  <a:pt x="530091" y="146696"/>
                </a:lnTo>
                <a:lnTo>
                  <a:pt x="510881" y="115745"/>
                </a:lnTo>
                <a:lnTo>
                  <a:pt x="482624" y="82803"/>
                </a:lnTo>
                <a:lnTo>
                  <a:pt x="449682" y="54546"/>
                </a:lnTo>
                <a:lnTo>
                  <a:pt x="412638" y="31555"/>
                </a:lnTo>
                <a:lnTo>
                  <a:pt x="372074" y="14412"/>
                </a:lnTo>
                <a:lnTo>
                  <a:pt x="328572" y="3700"/>
                </a:lnTo>
                <a:lnTo>
                  <a:pt x="282713" y="0"/>
                </a:lnTo>
                <a:close/>
              </a:path>
              <a:path w="565784" h="565784">
                <a:moveTo>
                  <a:pt x="220087" y="275363"/>
                </a:moveTo>
                <a:lnTo>
                  <a:pt x="184486" y="275363"/>
                </a:lnTo>
                <a:lnTo>
                  <a:pt x="184486" y="404144"/>
                </a:lnTo>
                <a:lnTo>
                  <a:pt x="537462" y="404144"/>
                </a:lnTo>
                <a:lnTo>
                  <a:pt x="537629" y="403749"/>
                </a:lnTo>
                <a:lnTo>
                  <a:pt x="295106" y="403749"/>
                </a:lnTo>
                <a:lnTo>
                  <a:pt x="244030" y="402902"/>
                </a:lnTo>
                <a:lnTo>
                  <a:pt x="216998" y="394270"/>
                </a:lnTo>
                <a:lnTo>
                  <a:pt x="216998" y="282295"/>
                </a:lnTo>
                <a:lnTo>
                  <a:pt x="220087" y="275363"/>
                </a:lnTo>
                <a:close/>
              </a:path>
              <a:path w="565784" h="565784">
                <a:moveTo>
                  <a:pt x="530091" y="146696"/>
                </a:moveTo>
                <a:lnTo>
                  <a:pt x="300330" y="146696"/>
                </a:lnTo>
                <a:lnTo>
                  <a:pt x="308879" y="150674"/>
                </a:lnTo>
                <a:lnTo>
                  <a:pt x="314379" y="159056"/>
                </a:lnTo>
                <a:lnTo>
                  <a:pt x="308200" y="213433"/>
                </a:lnTo>
                <a:lnTo>
                  <a:pt x="300074" y="244359"/>
                </a:lnTo>
                <a:lnTo>
                  <a:pt x="410249" y="244359"/>
                </a:lnTo>
                <a:lnTo>
                  <a:pt x="422352" y="248056"/>
                </a:lnTo>
                <a:lnTo>
                  <a:pt x="425820" y="257680"/>
                </a:lnTo>
                <a:lnTo>
                  <a:pt x="424209" y="271031"/>
                </a:lnTo>
                <a:lnTo>
                  <a:pt x="412412" y="310201"/>
                </a:lnTo>
                <a:lnTo>
                  <a:pt x="396469" y="344824"/>
                </a:lnTo>
                <a:lnTo>
                  <a:pt x="370512" y="394270"/>
                </a:lnTo>
                <a:lnTo>
                  <a:pt x="295106" y="403749"/>
                </a:lnTo>
                <a:lnTo>
                  <a:pt x="537629" y="403749"/>
                </a:lnTo>
                <a:lnTo>
                  <a:pt x="551015" y="372074"/>
                </a:lnTo>
                <a:lnTo>
                  <a:pt x="561727" y="328572"/>
                </a:lnTo>
                <a:lnTo>
                  <a:pt x="565427" y="282713"/>
                </a:lnTo>
                <a:lnTo>
                  <a:pt x="561727" y="236855"/>
                </a:lnTo>
                <a:lnTo>
                  <a:pt x="551015" y="193353"/>
                </a:lnTo>
                <a:lnTo>
                  <a:pt x="533872" y="152789"/>
                </a:lnTo>
                <a:lnTo>
                  <a:pt x="530091" y="146696"/>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14" name="object 19"/>
          <p:cNvSpPr/>
          <p:nvPr/>
        </p:nvSpPr>
        <p:spPr>
          <a:xfrm>
            <a:off x="6388213" y="1559297"/>
            <a:ext cx="345677" cy="345788"/>
          </a:xfrm>
          <a:custGeom>
            <a:avLst/>
            <a:gdLst/>
            <a:ahLst/>
            <a:cxnLst/>
            <a:rect l="l" t="t" r="r" b="b"/>
            <a:pathLst>
              <a:path w="570229" h="570229">
                <a:moveTo>
                  <a:pt x="284965" y="0"/>
                </a:moveTo>
                <a:lnTo>
                  <a:pt x="238743" y="3729"/>
                </a:lnTo>
                <a:lnTo>
                  <a:pt x="194895" y="14527"/>
                </a:lnTo>
                <a:lnTo>
                  <a:pt x="154009" y="31805"/>
                </a:lnTo>
                <a:lnTo>
                  <a:pt x="116670" y="54979"/>
                </a:lnTo>
                <a:lnTo>
                  <a:pt x="83466" y="83460"/>
                </a:lnTo>
                <a:lnTo>
                  <a:pt x="54983" y="116663"/>
                </a:lnTo>
                <a:lnTo>
                  <a:pt x="31808" y="154001"/>
                </a:lnTo>
                <a:lnTo>
                  <a:pt x="14528" y="194886"/>
                </a:lnTo>
                <a:lnTo>
                  <a:pt x="3729" y="238733"/>
                </a:lnTo>
                <a:lnTo>
                  <a:pt x="0" y="284954"/>
                </a:lnTo>
                <a:lnTo>
                  <a:pt x="3729" y="331176"/>
                </a:lnTo>
                <a:lnTo>
                  <a:pt x="14528" y="375023"/>
                </a:lnTo>
                <a:lnTo>
                  <a:pt x="31808" y="415910"/>
                </a:lnTo>
                <a:lnTo>
                  <a:pt x="54983" y="453249"/>
                </a:lnTo>
                <a:lnTo>
                  <a:pt x="83466" y="486453"/>
                </a:lnTo>
                <a:lnTo>
                  <a:pt x="116670" y="514936"/>
                </a:lnTo>
                <a:lnTo>
                  <a:pt x="154009" y="538111"/>
                </a:lnTo>
                <a:lnTo>
                  <a:pt x="194895" y="555391"/>
                </a:lnTo>
                <a:lnTo>
                  <a:pt x="238743" y="566189"/>
                </a:lnTo>
                <a:lnTo>
                  <a:pt x="284965" y="569919"/>
                </a:lnTo>
                <a:lnTo>
                  <a:pt x="331186" y="566189"/>
                </a:lnTo>
                <a:lnTo>
                  <a:pt x="375034" y="555391"/>
                </a:lnTo>
                <a:lnTo>
                  <a:pt x="415921" y="538111"/>
                </a:lnTo>
                <a:lnTo>
                  <a:pt x="453259" y="514936"/>
                </a:lnTo>
                <a:lnTo>
                  <a:pt x="486464" y="486453"/>
                </a:lnTo>
                <a:lnTo>
                  <a:pt x="514947" y="453249"/>
                </a:lnTo>
                <a:lnTo>
                  <a:pt x="534597" y="421589"/>
                </a:lnTo>
                <a:lnTo>
                  <a:pt x="142927" y="421589"/>
                </a:lnTo>
                <a:lnTo>
                  <a:pt x="142927" y="384061"/>
                </a:lnTo>
                <a:lnTo>
                  <a:pt x="99777" y="384061"/>
                </a:lnTo>
                <a:lnTo>
                  <a:pt x="99787" y="148330"/>
                </a:lnTo>
                <a:lnTo>
                  <a:pt x="534602" y="148330"/>
                </a:lnTo>
                <a:lnTo>
                  <a:pt x="514947" y="116663"/>
                </a:lnTo>
                <a:lnTo>
                  <a:pt x="486464" y="83460"/>
                </a:lnTo>
                <a:lnTo>
                  <a:pt x="453259" y="54979"/>
                </a:lnTo>
                <a:lnTo>
                  <a:pt x="415921" y="31805"/>
                </a:lnTo>
                <a:lnTo>
                  <a:pt x="375034" y="14527"/>
                </a:lnTo>
                <a:lnTo>
                  <a:pt x="331186" y="3729"/>
                </a:lnTo>
                <a:lnTo>
                  <a:pt x="284965" y="0"/>
                </a:lnTo>
                <a:close/>
              </a:path>
              <a:path w="570229" h="570229">
                <a:moveTo>
                  <a:pt x="556043" y="197491"/>
                </a:moveTo>
                <a:lnTo>
                  <a:pt x="470153" y="197491"/>
                </a:lnTo>
                <a:lnTo>
                  <a:pt x="470153" y="421578"/>
                </a:lnTo>
                <a:lnTo>
                  <a:pt x="142927" y="421589"/>
                </a:lnTo>
                <a:lnTo>
                  <a:pt x="534604" y="421578"/>
                </a:lnTo>
                <a:lnTo>
                  <a:pt x="555402" y="375023"/>
                </a:lnTo>
                <a:lnTo>
                  <a:pt x="566200" y="331176"/>
                </a:lnTo>
                <a:lnTo>
                  <a:pt x="569930" y="284954"/>
                </a:lnTo>
                <a:lnTo>
                  <a:pt x="566200" y="238733"/>
                </a:lnTo>
                <a:lnTo>
                  <a:pt x="556043" y="197491"/>
                </a:lnTo>
                <a:close/>
              </a:path>
              <a:path w="570229" h="570229">
                <a:moveTo>
                  <a:pt x="534602" y="148330"/>
                </a:moveTo>
                <a:lnTo>
                  <a:pt x="438635" y="148330"/>
                </a:lnTo>
                <a:lnTo>
                  <a:pt x="438635" y="185837"/>
                </a:lnTo>
                <a:lnTo>
                  <a:pt x="131283" y="185847"/>
                </a:lnTo>
                <a:lnTo>
                  <a:pt x="131294" y="384061"/>
                </a:lnTo>
                <a:lnTo>
                  <a:pt x="142927" y="384061"/>
                </a:lnTo>
                <a:lnTo>
                  <a:pt x="142927" y="197491"/>
                </a:lnTo>
                <a:lnTo>
                  <a:pt x="556043" y="197491"/>
                </a:lnTo>
                <a:lnTo>
                  <a:pt x="555402" y="194886"/>
                </a:lnTo>
                <a:lnTo>
                  <a:pt x="538122" y="154001"/>
                </a:lnTo>
                <a:lnTo>
                  <a:pt x="534602" y="148330"/>
                </a:lnTo>
                <a:close/>
              </a:path>
              <a:path w="570229" h="570229">
                <a:moveTo>
                  <a:pt x="386941" y="363444"/>
                </a:moveTo>
                <a:lnTo>
                  <a:pt x="190015" y="363737"/>
                </a:lnTo>
                <a:lnTo>
                  <a:pt x="186057" y="367213"/>
                </a:lnTo>
                <a:lnTo>
                  <a:pt x="186067" y="375779"/>
                </a:lnTo>
                <a:lnTo>
                  <a:pt x="190036" y="379244"/>
                </a:lnTo>
                <a:lnTo>
                  <a:pt x="386962" y="378962"/>
                </a:lnTo>
                <a:lnTo>
                  <a:pt x="390899" y="375496"/>
                </a:lnTo>
                <a:lnTo>
                  <a:pt x="390888" y="366931"/>
                </a:lnTo>
                <a:lnTo>
                  <a:pt x="386941" y="363444"/>
                </a:lnTo>
                <a:close/>
              </a:path>
              <a:path w="570229" h="570229">
                <a:moveTo>
                  <a:pt x="297928" y="298399"/>
                </a:moveTo>
                <a:lnTo>
                  <a:pt x="193470" y="298545"/>
                </a:lnTo>
                <a:lnTo>
                  <a:pt x="190758" y="298577"/>
                </a:lnTo>
                <a:lnTo>
                  <a:pt x="188659" y="301875"/>
                </a:lnTo>
                <a:lnTo>
                  <a:pt x="188580" y="310608"/>
                </a:lnTo>
                <a:lnTo>
                  <a:pt x="190779" y="314074"/>
                </a:lnTo>
                <a:lnTo>
                  <a:pt x="300661" y="313917"/>
                </a:lnTo>
                <a:lnTo>
                  <a:pt x="302750" y="310608"/>
                </a:lnTo>
                <a:lnTo>
                  <a:pt x="302849" y="301875"/>
                </a:lnTo>
                <a:lnTo>
                  <a:pt x="300650" y="298409"/>
                </a:lnTo>
                <a:lnTo>
                  <a:pt x="297928" y="298399"/>
                </a:lnTo>
                <a:close/>
              </a:path>
              <a:path w="570229" h="570229">
                <a:moveTo>
                  <a:pt x="432238" y="234118"/>
                </a:moveTo>
                <a:lnTo>
                  <a:pt x="182078" y="234505"/>
                </a:lnTo>
                <a:lnTo>
                  <a:pt x="176926" y="237950"/>
                </a:lnTo>
                <a:lnTo>
                  <a:pt x="176947" y="246547"/>
                </a:lnTo>
                <a:lnTo>
                  <a:pt x="182088" y="249992"/>
                </a:lnTo>
                <a:lnTo>
                  <a:pt x="188444" y="250002"/>
                </a:lnTo>
                <a:lnTo>
                  <a:pt x="434625" y="249646"/>
                </a:lnTo>
                <a:lnTo>
                  <a:pt x="436824" y="249154"/>
                </a:lnTo>
                <a:lnTo>
                  <a:pt x="441703" y="246945"/>
                </a:lnTo>
                <a:lnTo>
                  <a:pt x="443724" y="244578"/>
                </a:lnTo>
                <a:lnTo>
                  <a:pt x="443735" y="239196"/>
                </a:lnTo>
                <a:lnTo>
                  <a:pt x="441703" y="236830"/>
                </a:lnTo>
                <a:lnTo>
                  <a:pt x="436813" y="234600"/>
                </a:lnTo>
                <a:lnTo>
                  <a:pt x="434604" y="234128"/>
                </a:lnTo>
                <a:lnTo>
                  <a:pt x="432238" y="234118"/>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15" name="object 29"/>
          <p:cNvSpPr/>
          <p:nvPr/>
        </p:nvSpPr>
        <p:spPr>
          <a:xfrm>
            <a:off x="6387541" y="2059021"/>
            <a:ext cx="349142" cy="349254"/>
          </a:xfrm>
          <a:custGeom>
            <a:avLst/>
            <a:gdLst/>
            <a:ahLst/>
            <a:cxnLst/>
            <a:rect l="l" t="t" r="r" b="b"/>
            <a:pathLst>
              <a:path w="575945" h="575945">
                <a:moveTo>
                  <a:pt x="287949" y="0"/>
                </a:moveTo>
                <a:lnTo>
                  <a:pt x="241242" y="3768"/>
                </a:lnTo>
                <a:lnTo>
                  <a:pt x="196934" y="14679"/>
                </a:lnTo>
                <a:lnTo>
                  <a:pt x="155619" y="32140"/>
                </a:lnTo>
                <a:lnTo>
                  <a:pt x="117889" y="55557"/>
                </a:lnTo>
                <a:lnTo>
                  <a:pt x="84337" y="84337"/>
                </a:lnTo>
                <a:lnTo>
                  <a:pt x="55557" y="117889"/>
                </a:lnTo>
                <a:lnTo>
                  <a:pt x="32140" y="155619"/>
                </a:lnTo>
                <a:lnTo>
                  <a:pt x="14679" y="196934"/>
                </a:lnTo>
                <a:lnTo>
                  <a:pt x="3768" y="241242"/>
                </a:lnTo>
                <a:lnTo>
                  <a:pt x="0" y="287949"/>
                </a:lnTo>
                <a:lnTo>
                  <a:pt x="3768" y="334656"/>
                </a:lnTo>
                <a:lnTo>
                  <a:pt x="14679" y="378964"/>
                </a:lnTo>
                <a:lnTo>
                  <a:pt x="32140" y="420279"/>
                </a:lnTo>
                <a:lnTo>
                  <a:pt x="55557" y="458009"/>
                </a:lnTo>
                <a:lnTo>
                  <a:pt x="84337" y="491560"/>
                </a:lnTo>
                <a:lnTo>
                  <a:pt x="117889" y="520341"/>
                </a:lnTo>
                <a:lnTo>
                  <a:pt x="155619" y="543758"/>
                </a:lnTo>
                <a:lnTo>
                  <a:pt x="196934" y="561219"/>
                </a:lnTo>
                <a:lnTo>
                  <a:pt x="241242" y="572129"/>
                </a:lnTo>
                <a:lnTo>
                  <a:pt x="287949" y="575898"/>
                </a:lnTo>
                <a:lnTo>
                  <a:pt x="334656" y="572129"/>
                </a:lnTo>
                <a:lnTo>
                  <a:pt x="378964" y="561219"/>
                </a:lnTo>
                <a:lnTo>
                  <a:pt x="420279" y="543758"/>
                </a:lnTo>
                <a:lnTo>
                  <a:pt x="458009" y="520341"/>
                </a:lnTo>
                <a:lnTo>
                  <a:pt x="491560" y="491560"/>
                </a:lnTo>
                <a:lnTo>
                  <a:pt x="520341" y="458009"/>
                </a:lnTo>
                <a:lnTo>
                  <a:pt x="543758" y="420279"/>
                </a:lnTo>
                <a:lnTo>
                  <a:pt x="561219" y="378964"/>
                </a:lnTo>
                <a:lnTo>
                  <a:pt x="572129" y="334656"/>
                </a:lnTo>
                <a:lnTo>
                  <a:pt x="575898" y="287949"/>
                </a:lnTo>
                <a:lnTo>
                  <a:pt x="572129" y="241242"/>
                </a:lnTo>
                <a:lnTo>
                  <a:pt x="561219" y="196934"/>
                </a:lnTo>
                <a:lnTo>
                  <a:pt x="543758" y="155619"/>
                </a:lnTo>
                <a:lnTo>
                  <a:pt x="520341" y="117889"/>
                </a:lnTo>
                <a:lnTo>
                  <a:pt x="491560" y="84337"/>
                </a:lnTo>
                <a:lnTo>
                  <a:pt x="458009" y="55557"/>
                </a:lnTo>
                <a:lnTo>
                  <a:pt x="420279" y="32140"/>
                </a:lnTo>
                <a:lnTo>
                  <a:pt x="378964" y="14679"/>
                </a:lnTo>
                <a:lnTo>
                  <a:pt x="334656" y="3768"/>
                </a:lnTo>
                <a:lnTo>
                  <a:pt x="287949" y="0"/>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16" name="object 30"/>
          <p:cNvSpPr/>
          <p:nvPr/>
        </p:nvSpPr>
        <p:spPr>
          <a:xfrm>
            <a:off x="6473295" y="2260862"/>
            <a:ext cx="93156" cy="93186"/>
          </a:xfrm>
          <a:custGeom>
            <a:avLst/>
            <a:gdLst/>
            <a:ahLst/>
            <a:cxnLst/>
            <a:rect l="l" t="t" r="r" b="b"/>
            <a:pathLst>
              <a:path w="153670" h="153670">
                <a:moveTo>
                  <a:pt x="41129" y="0"/>
                </a:moveTo>
                <a:lnTo>
                  <a:pt x="0" y="41140"/>
                </a:lnTo>
                <a:lnTo>
                  <a:pt x="111912" y="153052"/>
                </a:lnTo>
                <a:lnTo>
                  <a:pt x="138903" y="126069"/>
                </a:lnTo>
                <a:lnTo>
                  <a:pt x="112394" y="126069"/>
                </a:lnTo>
                <a:lnTo>
                  <a:pt x="104070" y="125022"/>
                </a:lnTo>
                <a:lnTo>
                  <a:pt x="95096" y="113452"/>
                </a:lnTo>
                <a:lnTo>
                  <a:pt x="96154" y="105117"/>
                </a:lnTo>
                <a:lnTo>
                  <a:pt x="107713" y="96143"/>
                </a:lnTo>
                <a:lnTo>
                  <a:pt x="137273" y="96143"/>
                </a:lnTo>
                <a:lnTo>
                  <a:pt x="41129" y="0"/>
                </a:lnTo>
                <a:close/>
              </a:path>
              <a:path w="153670" h="153670">
                <a:moveTo>
                  <a:pt x="137273" y="96143"/>
                </a:moveTo>
                <a:lnTo>
                  <a:pt x="107713" y="96143"/>
                </a:lnTo>
                <a:lnTo>
                  <a:pt x="116038" y="97201"/>
                </a:lnTo>
                <a:lnTo>
                  <a:pt x="125011" y="108761"/>
                </a:lnTo>
                <a:lnTo>
                  <a:pt x="123964" y="117085"/>
                </a:lnTo>
                <a:lnTo>
                  <a:pt x="112394" y="126069"/>
                </a:lnTo>
                <a:lnTo>
                  <a:pt x="138903" y="126069"/>
                </a:lnTo>
                <a:lnTo>
                  <a:pt x="153052" y="111923"/>
                </a:lnTo>
                <a:lnTo>
                  <a:pt x="137273" y="96143"/>
                </a:lnTo>
                <a:close/>
              </a:path>
            </a:pathLst>
          </a:custGeom>
          <a:solidFill>
            <a:srgbClr val="FFFFFF"/>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17" name="object 31"/>
          <p:cNvSpPr/>
          <p:nvPr/>
        </p:nvSpPr>
        <p:spPr>
          <a:xfrm>
            <a:off x="6575942" y="2113590"/>
            <a:ext cx="75064" cy="75088"/>
          </a:xfrm>
          <a:custGeom>
            <a:avLst/>
            <a:gdLst/>
            <a:ahLst/>
            <a:cxnLst/>
            <a:rect l="l" t="t" r="r" b="b"/>
            <a:pathLst>
              <a:path w="123825" h="123825">
                <a:moveTo>
                  <a:pt x="106881" y="20093"/>
                </a:moveTo>
                <a:lnTo>
                  <a:pt x="61830" y="20093"/>
                </a:lnTo>
                <a:lnTo>
                  <a:pt x="78065" y="23374"/>
                </a:lnTo>
                <a:lnTo>
                  <a:pt x="91333" y="32319"/>
                </a:lnTo>
                <a:lnTo>
                  <a:pt x="100284" y="45586"/>
                </a:lnTo>
                <a:lnTo>
                  <a:pt x="103565" y="61841"/>
                </a:lnTo>
                <a:lnTo>
                  <a:pt x="100584" y="77346"/>
                </a:lnTo>
                <a:lnTo>
                  <a:pt x="92410" y="90221"/>
                </a:lnTo>
                <a:lnTo>
                  <a:pt x="80208" y="99300"/>
                </a:lnTo>
                <a:lnTo>
                  <a:pt x="65139" y="103431"/>
                </a:lnTo>
                <a:lnTo>
                  <a:pt x="62992" y="106216"/>
                </a:lnTo>
                <a:lnTo>
                  <a:pt x="52993" y="119022"/>
                </a:lnTo>
                <a:lnTo>
                  <a:pt x="50270" y="122572"/>
                </a:lnTo>
                <a:lnTo>
                  <a:pt x="54019" y="123284"/>
                </a:lnTo>
                <a:lnTo>
                  <a:pt x="57883" y="123671"/>
                </a:lnTo>
                <a:lnTo>
                  <a:pt x="61830" y="123671"/>
                </a:lnTo>
                <a:lnTo>
                  <a:pt x="85899" y="118812"/>
                </a:lnTo>
                <a:lnTo>
                  <a:pt x="105549" y="105560"/>
                </a:lnTo>
                <a:lnTo>
                  <a:pt x="118794" y="85907"/>
                </a:lnTo>
                <a:lnTo>
                  <a:pt x="123648" y="61830"/>
                </a:lnTo>
                <a:lnTo>
                  <a:pt x="118794" y="37773"/>
                </a:lnTo>
                <a:lnTo>
                  <a:pt x="106881" y="20093"/>
                </a:lnTo>
                <a:close/>
              </a:path>
              <a:path w="123825" h="123825">
                <a:moveTo>
                  <a:pt x="61830" y="0"/>
                </a:moveTo>
                <a:lnTo>
                  <a:pt x="37759" y="4860"/>
                </a:lnTo>
                <a:lnTo>
                  <a:pt x="18106" y="18115"/>
                </a:lnTo>
                <a:lnTo>
                  <a:pt x="4857" y="37773"/>
                </a:lnTo>
                <a:lnTo>
                  <a:pt x="0" y="61841"/>
                </a:lnTo>
                <a:lnTo>
                  <a:pt x="374" y="68664"/>
                </a:lnTo>
                <a:lnTo>
                  <a:pt x="1468" y="75272"/>
                </a:lnTo>
                <a:lnTo>
                  <a:pt x="3242" y="81625"/>
                </a:lnTo>
                <a:lnTo>
                  <a:pt x="5654" y="87683"/>
                </a:lnTo>
                <a:lnTo>
                  <a:pt x="10816" y="82018"/>
                </a:lnTo>
                <a:lnTo>
                  <a:pt x="16020" y="76479"/>
                </a:lnTo>
                <a:lnTo>
                  <a:pt x="21151" y="71202"/>
                </a:lnTo>
                <a:lnTo>
                  <a:pt x="20470" y="68196"/>
                </a:lnTo>
                <a:lnTo>
                  <a:pt x="20093" y="65055"/>
                </a:lnTo>
                <a:lnTo>
                  <a:pt x="20093" y="61830"/>
                </a:lnTo>
                <a:lnTo>
                  <a:pt x="23374" y="45586"/>
                </a:lnTo>
                <a:lnTo>
                  <a:pt x="32319" y="32319"/>
                </a:lnTo>
                <a:lnTo>
                  <a:pt x="45586" y="23374"/>
                </a:lnTo>
                <a:lnTo>
                  <a:pt x="61830" y="20093"/>
                </a:lnTo>
                <a:lnTo>
                  <a:pt x="106881" y="20093"/>
                </a:lnTo>
                <a:lnTo>
                  <a:pt x="105549" y="18115"/>
                </a:lnTo>
                <a:lnTo>
                  <a:pt x="85899" y="4860"/>
                </a:lnTo>
                <a:lnTo>
                  <a:pt x="61830" y="0"/>
                </a:lnTo>
                <a:close/>
              </a:path>
            </a:pathLst>
          </a:custGeom>
          <a:solidFill>
            <a:srgbClr val="FFFFFF"/>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18" name="object 32"/>
          <p:cNvSpPr/>
          <p:nvPr/>
        </p:nvSpPr>
        <p:spPr>
          <a:xfrm>
            <a:off x="6509406" y="2137715"/>
            <a:ext cx="125106" cy="176360"/>
          </a:xfrm>
          <a:custGeom>
            <a:avLst/>
            <a:gdLst/>
            <a:ahLst/>
            <a:cxnLst/>
            <a:rect l="l" t="t" r="r" b="b"/>
            <a:pathLst>
              <a:path w="206375" h="290829">
                <a:moveTo>
                  <a:pt x="44249" y="74762"/>
                </a:moveTo>
                <a:lnTo>
                  <a:pt x="34040" y="74762"/>
                </a:lnTo>
                <a:lnTo>
                  <a:pt x="30292" y="83243"/>
                </a:lnTo>
                <a:lnTo>
                  <a:pt x="28229" y="93033"/>
                </a:lnTo>
                <a:lnTo>
                  <a:pt x="27216" y="108025"/>
                </a:lnTo>
                <a:lnTo>
                  <a:pt x="25525" y="129732"/>
                </a:lnTo>
                <a:lnTo>
                  <a:pt x="18072" y="161083"/>
                </a:lnTo>
                <a:lnTo>
                  <a:pt x="0" y="202077"/>
                </a:lnTo>
                <a:lnTo>
                  <a:pt x="88594" y="290692"/>
                </a:lnTo>
                <a:lnTo>
                  <a:pt x="153939" y="248684"/>
                </a:lnTo>
                <a:lnTo>
                  <a:pt x="197020" y="213092"/>
                </a:lnTo>
                <a:lnTo>
                  <a:pt x="206374" y="193161"/>
                </a:lnTo>
                <a:lnTo>
                  <a:pt x="200605" y="182338"/>
                </a:lnTo>
                <a:lnTo>
                  <a:pt x="189768" y="177867"/>
                </a:lnTo>
                <a:lnTo>
                  <a:pt x="183921" y="176989"/>
                </a:lnTo>
                <a:lnTo>
                  <a:pt x="196307" y="155917"/>
                </a:lnTo>
                <a:lnTo>
                  <a:pt x="199887" y="145096"/>
                </a:lnTo>
                <a:lnTo>
                  <a:pt x="198023" y="143796"/>
                </a:lnTo>
                <a:lnTo>
                  <a:pt x="160853" y="143796"/>
                </a:lnTo>
                <a:lnTo>
                  <a:pt x="169972" y="122004"/>
                </a:lnTo>
                <a:lnTo>
                  <a:pt x="170297" y="120498"/>
                </a:lnTo>
                <a:lnTo>
                  <a:pt x="66699" y="120498"/>
                </a:lnTo>
                <a:lnTo>
                  <a:pt x="66608" y="103522"/>
                </a:lnTo>
                <a:lnTo>
                  <a:pt x="65067" y="93612"/>
                </a:lnTo>
                <a:lnTo>
                  <a:pt x="60716" y="86941"/>
                </a:lnTo>
                <a:lnTo>
                  <a:pt x="52197" y="79683"/>
                </a:lnTo>
                <a:lnTo>
                  <a:pt x="47851" y="76228"/>
                </a:lnTo>
                <a:lnTo>
                  <a:pt x="44249" y="74762"/>
                </a:lnTo>
                <a:close/>
              </a:path>
              <a:path w="206375" h="290829">
                <a:moveTo>
                  <a:pt x="178654" y="140540"/>
                </a:moveTo>
                <a:lnTo>
                  <a:pt x="174141" y="140540"/>
                </a:lnTo>
                <a:lnTo>
                  <a:pt x="168319" y="141514"/>
                </a:lnTo>
                <a:lnTo>
                  <a:pt x="160853" y="143796"/>
                </a:lnTo>
                <a:lnTo>
                  <a:pt x="198023" y="143796"/>
                </a:lnTo>
                <a:lnTo>
                  <a:pt x="194168" y="141109"/>
                </a:lnTo>
                <a:lnTo>
                  <a:pt x="178654" y="140540"/>
                </a:lnTo>
                <a:close/>
              </a:path>
              <a:path w="206375" h="290829">
                <a:moveTo>
                  <a:pt x="189219" y="0"/>
                </a:moveTo>
                <a:lnTo>
                  <a:pt x="187208" y="0"/>
                </a:lnTo>
                <a:lnTo>
                  <a:pt x="177704" y="3274"/>
                </a:lnTo>
                <a:lnTo>
                  <a:pt x="134582" y="41349"/>
                </a:lnTo>
                <a:lnTo>
                  <a:pt x="100112" y="79872"/>
                </a:lnTo>
                <a:lnTo>
                  <a:pt x="71126" y="114928"/>
                </a:lnTo>
                <a:lnTo>
                  <a:pt x="66699" y="120498"/>
                </a:lnTo>
                <a:lnTo>
                  <a:pt x="170297" y="120498"/>
                </a:lnTo>
                <a:lnTo>
                  <a:pt x="171623" y="114363"/>
                </a:lnTo>
                <a:lnTo>
                  <a:pt x="129964" y="114363"/>
                </a:lnTo>
                <a:lnTo>
                  <a:pt x="132858" y="106847"/>
                </a:lnTo>
                <a:lnTo>
                  <a:pt x="154550" y="74521"/>
                </a:lnTo>
                <a:lnTo>
                  <a:pt x="159084" y="68762"/>
                </a:lnTo>
                <a:lnTo>
                  <a:pt x="163576" y="63003"/>
                </a:lnTo>
                <a:lnTo>
                  <a:pt x="177225" y="44976"/>
                </a:lnTo>
                <a:lnTo>
                  <a:pt x="188125" y="28107"/>
                </a:lnTo>
                <a:lnTo>
                  <a:pt x="193841" y="13506"/>
                </a:lnTo>
                <a:lnTo>
                  <a:pt x="191941" y="2282"/>
                </a:lnTo>
                <a:lnTo>
                  <a:pt x="190821" y="722"/>
                </a:lnTo>
                <a:lnTo>
                  <a:pt x="189219" y="0"/>
                </a:lnTo>
                <a:close/>
              </a:path>
              <a:path w="206375" h="290829">
                <a:moveTo>
                  <a:pt x="154885" y="106101"/>
                </a:moveTo>
                <a:lnTo>
                  <a:pt x="150212" y="106564"/>
                </a:lnTo>
                <a:lnTo>
                  <a:pt x="144557" y="108025"/>
                </a:lnTo>
                <a:lnTo>
                  <a:pt x="137835" y="110589"/>
                </a:lnTo>
                <a:lnTo>
                  <a:pt x="129964" y="114363"/>
                </a:lnTo>
                <a:lnTo>
                  <a:pt x="171623" y="114363"/>
                </a:lnTo>
                <a:lnTo>
                  <a:pt x="172390" y="110813"/>
                </a:lnTo>
                <a:lnTo>
                  <a:pt x="167547" y="106690"/>
                </a:lnTo>
                <a:lnTo>
                  <a:pt x="154885" y="106101"/>
                </a:lnTo>
                <a:close/>
              </a:path>
            </a:pathLst>
          </a:custGeom>
          <a:solidFill>
            <a:srgbClr val="FFFFFF"/>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19" name="object 34"/>
          <p:cNvSpPr/>
          <p:nvPr/>
        </p:nvSpPr>
        <p:spPr>
          <a:xfrm>
            <a:off x="6387541" y="5127026"/>
            <a:ext cx="349142" cy="349254"/>
          </a:xfrm>
          <a:custGeom>
            <a:avLst/>
            <a:gdLst/>
            <a:ahLst/>
            <a:cxnLst/>
            <a:rect l="l" t="t" r="r" b="b"/>
            <a:pathLst>
              <a:path w="575945" h="575945">
                <a:moveTo>
                  <a:pt x="287938" y="0"/>
                </a:moveTo>
                <a:lnTo>
                  <a:pt x="241234" y="3768"/>
                </a:lnTo>
                <a:lnTo>
                  <a:pt x="196929" y="14679"/>
                </a:lnTo>
                <a:lnTo>
                  <a:pt x="155615" y="32140"/>
                </a:lnTo>
                <a:lnTo>
                  <a:pt x="117887" y="55557"/>
                </a:lnTo>
                <a:lnTo>
                  <a:pt x="84336" y="84337"/>
                </a:lnTo>
                <a:lnTo>
                  <a:pt x="55556" y="117889"/>
                </a:lnTo>
                <a:lnTo>
                  <a:pt x="32139" y="155619"/>
                </a:lnTo>
                <a:lnTo>
                  <a:pt x="14679" y="196934"/>
                </a:lnTo>
                <a:lnTo>
                  <a:pt x="3768" y="241242"/>
                </a:lnTo>
                <a:lnTo>
                  <a:pt x="0" y="287949"/>
                </a:lnTo>
                <a:lnTo>
                  <a:pt x="3768" y="334654"/>
                </a:lnTo>
                <a:lnTo>
                  <a:pt x="14679" y="378960"/>
                </a:lnTo>
                <a:lnTo>
                  <a:pt x="32139" y="420274"/>
                </a:lnTo>
                <a:lnTo>
                  <a:pt x="55556" y="458004"/>
                </a:lnTo>
                <a:lnTo>
                  <a:pt x="84336" y="491557"/>
                </a:lnTo>
                <a:lnTo>
                  <a:pt x="117887" y="520338"/>
                </a:lnTo>
                <a:lnTo>
                  <a:pt x="155615" y="543756"/>
                </a:lnTo>
                <a:lnTo>
                  <a:pt x="196929" y="561218"/>
                </a:lnTo>
                <a:lnTo>
                  <a:pt x="241234" y="572129"/>
                </a:lnTo>
                <a:lnTo>
                  <a:pt x="287938" y="575898"/>
                </a:lnTo>
                <a:lnTo>
                  <a:pt x="334649" y="572129"/>
                </a:lnTo>
                <a:lnTo>
                  <a:pt x="378958" y="561218"/>
                </a:lnTo>
                <a:lnTo>
                  <a:pt x="420275" y="543756"/>
                </a:lnTo>
                <a:lnTo>
                  <a:pt x="458006" y="520338"/>
                </a:lnTo>
                <a:lnTo>
                  <a:pt x="491559" y="491557"/>
                </a:lnTo>
                <a:lnTo>
                  <a:pt x="520341" y="458004"/>
                </a:lnTo>
                <a:lnTo>
                  <a:pt x="543758" y="420274"/>
                </a:lnTo>
                <a:lnTo>
                  <a:pt x="554668" y="394459"/>
                </a:lnTo>
                <a:lnTo>
                  <a:pt x="149105" y="394459"/>
                </a:lnTo>
                <a:lnTo>
                  <a:pt x="123555" y="388945"/>
                </a:lnTo>
                <a:lnTo>
                  <a:pt x="102690" y="373908"/>
                </a:lnTo>
                <a:lnTo>
                  <a:pt x="88622" y="351605"/>
                </a:lnTo>
                <a:lnTo>
                  <a:pt x="83463" y="324293"/>
                </a:lnTo>
                <a:lnTo>
                  <a:pt x="86959" y="301645"/>
                </a:lnTo>
                <a:lnTo>
                  <a:pt x="96676" y="282080"/>
                </a:lnTo>
                <a:lnTo>
                  <a:pt x="111456" y="266826"/>
                </a:lnTo>
                <a:lnTo>
                  <a:pt x="130142" y="257112"/>
                </a:lnTo>
                <a:lnTo>
                  <a:pt x="130121" y="255971"/>
                </a:lnTo>
                <a:lnTo>
                  <a:pt x="129996" y="254840"/>
                </a:lnTo>
                <a:lnTo>
                  <a:pt x="129996" y="253678"/>
                </a:lnTo>
                <a:lnTo>
                  <a:pt x="155364" y="191068"/>
                </a:lnTo>
                <a:lnTo>
                  <a:pt x="214108" y="163775"/>
                </a:lnTo>
                <a:lnTo>
                  <a:pt x="547200" y="163763"/>
                </a:lnTo>
                <a:lnTo>
                  <a:pt x="543758" y="155619"/>
                </a:lnTo>
                <a:lnTo>
                  <a:pt x="520341" y="117889"/>
                </a:lnTo>
                <a:lnTo>
                  <a:pt x="491559" y="84337"/>
                </a:lnTo>
                <a:lnTo>
                  <a:pt x="458006" y="55557"/>
                </a:lnTo>
                <a:lnTo>
                  <a:pt x="420275" y="32140"/>
                </a:lnTo>
                <a:lnTo>
                  <a:pt x="378958" y="14679"/>
                </a:lnTo>
                <a:lnTo>
                  <a:pt x="334649" y="3768"/>
                </a:lnTo>
                <a:lnTo>
                  <a:pt x="287938" y="0"/>
                </a:lnTo>
                <a:close/>
              </a:path>
              <a:path w="575945" h="575945">
                <a:moveTo>
                  <a:pt x="550269" y="171026"/>
                </a:moveTo>
                <a:lnTo>
                  <a:pt x="330844" y="171026"/>
                </a:lnTo>
                <a:lnTo>
                  <a:pt x="348397" y="171638"/>
                </a:lnTo>
                <a:lnTo>
                  <a:pt x="378870" y="180711"/>
                </a:lnTo>
                <a:lnTo>
                  <a:pt x="402813" y="198534"/>
                </a:lnTo>
                <a:lnTo>
                  <a:pt x="419428" y="223544"/>
                </a:lnTo>
                <a:lnTo>
                  <a:pt x="427913" y="254180"/>
                </a:lnTo>
                <a:lnTo>
                  <a:pt x="453071" y="260022"/>
                </a:lnTo>
                <a:lnTo>
                  <a:pt x="473575" y="275105"/>
                </a:lnTo>
                <a:lnTo>
                  <a:pt x="487379" y="297254"/>
                </a:lnTo>
                <a:lnTo>
                  <a:pt x="492435" y="324293"/>
                </a:lnTo>
                <a:lnTo>
                  <a:pt x="487274" y="351605"/>
                </a:lnTo>
                <a:lnTo>
                  <a:pt x="473201" y="373908"/>
                </a:lnTo>
                <a:lnTo>
                  <a:pt x="452329" y="388945"/>
                </a:lnTo>
                <a:lnTo>
                  <a:pt x="426772" y="394459"/>
                </a:lnTo>
                <a:lnTo>
                  <a:pt x="554668" y="394459"/>
                </a:lnTo>
                <a:lnTo>
                  <a:pt x="561218" y="378960"/>
                </a:lnTo>
                <a:lnTo>
                  <a:pt x="572129" y="334654"/>
                </a:lnTo>
                <a:lnTo>
                  <a:pt x="575898" y="287949"/>
                </a:lnTo>
                <a:lnTo>
                  <a:pt x="572129" y="241242"/>
                </a:lnTo>
                <a:lnTo>
                  <a:pt x="561218" y="196934"/>
                </a:lnTo>
                <a:lnTo>
                  <a:pt x="550269" y="171026"/>
                </a:lnTo>
                <a:close/>
              </a:path>
              <a:path w="575945" h="575945">
                <a:moveTo>
                  <a:pt x="547200" y="163763"/>
                </a:moveTo>
                <a:lnTo>
                  <a:pt x="233340" y="163763"/>
                </a:lnTo>
                <a:lnTo>
                  <a:pt x="250255" y="166803"/>
                </a:lnTo>
                <a:lnTo>
                  <a:pt x="266630" y="173885"/>
                </a:lnTo>
                <a:lnTo>
                  <a:pt x="284242" y="185994"/>
                </a:lnTo>
                <a:lnTo>
                  <a:pt x="299080" y="178613"/>
                </a:lnTo>
                <a:lnTo>
                  <a:pt x="314510" y="173488"/>
                </a:lnTo>
                <a:lnTo>
                  <a:pt x="330844" y="171026"/>
                </a:lnTo>
                <a:lnTo>
                  <a:pt x="550269" y="171026"/>
                </a:lnTo>
                <a:lnTo>
                  <a:pt x="547200" y="163763"/>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20" name="object 36"/>
          <p:cNvSpPr txBox="1"/>
          <p:nvPr/>
        </p:nvSpPr>
        <p:spPr>
          <a:xfrm>
            <a:off x="4114800" y="853362"/>
            <a:ext cx="3651683" cy="276999"/>
          </a:xfrm>
          <a:prstGeom prst="rect">
            <a:avLst/>
          </a:prstGeom>
        </p:spPr>
        <p:txBody>
          <a:bodyPr vert="horz" wrap="square" lIns="0" tIns="0" rIns="0" bIns="0" rtlCol="0">
            <a:spAutoFit/>
          </a:bodyPr>
          <a:lstStyle/>
          <a:p>
            <a:pPr marL="7699"/>
            <a:r>
              <a:rPr lang="en-US" spc="3" dirty="0">
                <a:solidFill>
                  <a:schemeClr val="tx1">
                    <a:lumMod val="50000"/>
                    <a:lumOff val="50000"/>
                  </a:schemeClr>
                </a:solidFill>
                <a:latin typeface="Segoe UI" panose="020B0502040204020203" pitchFamily="34" charset="0"/>
                <a:cs typeface="Segoe UI" panose="020B0502040204020203" pitchFamily="34" charset="0"/>
              </a:rPr>
              <a:t>Communication with the customers</a:t>
            </a:r>
            <a:endParaRPr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21" name="object 38"/>
          <p:cNvSpPr txBox="1"/>
          <p:nvPr/>
        </p:nvSpPr>
        <p:spPr>
          <a:xfrm>
            <a:off x="6803520" y="5183587"/>
            <a:ext cx="4275310" cy="234101"/>
          </a:xfrm>
          <a:prstGeom prst="rect">
            <a:avLst/>
          </a:prstGeom>
        </p:spPr>
        <p:txBody>
          <a:bodyPr vert="horz" wrap="square" lIns="0" tIns="18477" rIns="0" bIns="0" rtlCol="0">
            <a:spAutoFit/>
          </a:bodyPr>
          <a:lstStyle/>
          <a:p>
            <a:pPr marL="7699">
              <a:spcBef>
                <a:spcPts val="145"/>
              </a:spcBef>
            </a:pPr>
            <a:r>
              <a:rPr lang="en-US" sz="1400" spc="6" dirty="0">
                <a:latin typeface="Segoe UI" panose="020B0502040204020203" pitchFamily="34" charset="0"/>
                <a:cs typeface="Segoe UI" panose="020B0502040204020203" pitchFamily="34" charset="0"/>
              </a:rPr>
              <a:t>All devices are controlled centrally</a:t>
            </a:r>
            <a:endParaRPr sz="1400" spc="6" dirty="0">
              <a:latin typeface="Segoe UI" panose="020B0502040204020203" pitchFamily="34" charset="0"/>
              <a:cs typeface="Segoe UI" panose="020B0502040204020203" pitchFamily="34" charset="0"/>
            </a:endParaRPr>
          </a:p>
        </p:txBody>
      </p:sp>
      <p:grpSp>
        <p:nvGrpSpPr>
          <p:cNvPr id="22" name="Группа 6"/>
          <p:cNvGrpSpPr>
            <a:grpSpLocks/>
          </p:cNvGrpSpPr>
          <p:nvPr/>
        </p:nvGrpSpPr>
        <p:grpSpPr bwMode="auto">
          <a:xfrm>
            <a:off x="411523" y="1694780"/>
            <a:ext cx="5760640" cy="4136971"/>
            <a:chOff x="227782" y="179293"/>
            <a:chExt cx="8618071" cy="6463553"/>
          </a:xfrm>
        </p:grpSpPr>
        <p:pic>
          <p:nvPicPr>
            <p:cNvPr id="23" name="Picture 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7782" y="179293"/>
              <a:ext cx="8618071" cy="646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Рисунок 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13494" y="5937437"/>
              <a:ext cx="1548372" cy="55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object 12"/>
          <p:cNvSpPr/>
          <p:nvPr/>
        </p:nvSpPr>
        <p:spPr>
          <a:xfrm>
            <a:off x="6573768" y="2714295"/>
            <a:ext cx="50812" cy="80093"/>
          </a:xfrm>
          <a:custGeom>
            <a:avLst/>
            <a:gdLst/>
            <a:ahLst/>
            <a:cxnLst/>
            <a:rect l="l" t="t" r="r" b="b"/>
            <a:pathLst>
              <a:path w="83820" h="132079">
                <a:moveTo>
                  <a:pt x="41611" y="0"/>
                </a:moveTo>
                <a:lnTo>
                  <a:pt x="25413" y="5170"/>
                </a:lnTo>
                <a:lnTo>
                  <a:pt x="12186" y="19270"/>
                </a:lnTo>
                <a:lnTo>
                  <a:pt x="3269" y="40185"/>
                </a:lnTo>
                <a:lnTo>
                  <a:pt x="0" y="65799"/>
                </a:lnTo>
                <a:lnTo>
                  <a:pt x="3269" y="91408"/>
                </a:lnTo>
                <a:lnTo>
                  <a:pt x="12186" y="112323"/>
                </a:lnTo>
                <a:lnTo>
                  <a:pt x="25413" y="126426"/>
                </a:lnTo>
                <a:lnTo>
                  <a:pt x="41611" y="131598"/>
                </a:lnTo>
                <a:lnTo>
                  <a:pt x="57809" y="126426"/>
                </a:lnTo>
                <a:lnTo>
                  <a:pt x="71035" y="112323"/>
                </a:lnTo>
                <a:lnTo>
                  <a:pt x="79952" y="91408"/>
                </a:lnTo>
                <a:lnTo>
                  <a:pt x="83222" y="65799"/>
                </a:lnTo>
                <a:lnTo>
                  <a:pt x="79952" y="40185"/>
                </a:lnTo>
                <a:lnTo>
                  <a:pt x="71035" y="19270"/>
                </a:lnTo>
                <a:lnTo>
                  <a:pt x="57809" y="5170"/>
                </a:lnTo>
                <a:lnTo>
                  <a:pt x="41611" y="0"/>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26" name="object 23"/>
          <p:cNvSpPr/>
          <p:nvPr/>
        </p:nvSpPr>
        <p:spPr>
          <a:xfrm>
            <a:off x="6387294" y="2562711"/>
            <a:ext cx="349142" cy="349254"/>
          </a:xfrm>
          <a:custGeom>
            <a:avLst/>
            <a:gdLst/>
            <a:ahLst/>
            <a:cxnLst/>
            <a:rect l="l" t="t" r="r" b="b"/>
            <a:pathLst>
              <a:path w="575945" h="575945">
                <a:moveTo>
                  <a:pt x="287949" y="0"/>
                </a:moveTo>
                <a:lnTo>
                  <a:pt x="241242" y="3768"/>
                </a:lnTo>
                <a:lnTo>
                  <a:pt x="196934" y="14679"/>
                </a:lnTo>
                <a:lnTo>
                  <a:pt x="155619" y="32140"/>
                </a:lnTo>
                <a:lnTo>
                  <a:pt x="117889" y="55557"/>
                </a:lnTo>
                <a:lnTo>
                  <a:pt x="84337" y="84337"/>
                </a:lnTo>
                <a:lnTo>
                  <a:pt x="55557" y="117889"/>
                </a:lnTo>
                <a:lnTo>
                  <a:pt x="32140" y="155619"/>
                </a:lnTo>
                <a:lnTo>
                  <a:pt x="14679" y="196934"/>
                </a:lnTo>
                <a:lnTo>
                  <a:pt x="3768" y="241242"/>
                </a:lnTo>
                <a:lnTo>
                  <a:pt x="0" y="287949"/>
                </a:lnTo>
                <a:lnTo>
                  <a:pt x="3768" y="334656"/>
                </a:lnTo>
                <a:lnTo>
                  <a:pt x="14679" y="378964"/>
                </a:lnTo>
                <a:lnTo>
                  <a:pt x="32140" y="420279"/>
                </a:lnTo>
                <a:lnTo>
                  <a:pt x="55557" y="458009"/>
                </a:lnTo>
                <a:lnTo>
                  <a:pt x="84337" y="491560"/>
                </a:lnTo>
                <a:lnTo>
                  <a:pt x="117889" y="520341"/>
                </a:lnTo>
                <a:lnTo>
                  <a:pt x="155619" y="543758"/>
                </a:lnTo>
                <a:lnTo>
                  <a:pt x="196934" y="561219"/>
                </a:lnTo>
                <a:lnTo>
                  <a:pt x="241242" y="572129"/>
                </a:lnTo>
                <a:lnTo>
                  <a:pt x="287949" y="575898"/>
                </a:lnTo>
                <a:lnTo>
                  <a:pt x="334659" y="572129"/>
                </a:lnTo>
                <a:lnTo>
                  <a:pt x="378968" y="561219"/>
                </a:lnTo>
                <a:lnTo>
                  <a:pt x="420284" y="543758"/>
                </a:lnTo>
                <a:lnTo>
                  <a:pt x="458013" y="520341"/>
                </a:lnTo>
                <a:lnTo>
                  <a:pt x="491564" y="491560"/>
                </a:lnTo>
                <a:lnTo>
                  <a:pt x="520344" y="458009"/>
                </a:lnTo>
                <a:lnTo>
                  <a:pt x="524531" y="451263"/>
                </a:lnTo>
                <a:lnTo>
                  <a:pt x="117200" y="451263"/>
                </a:lnTo>
                <a:lnTo>
                  <a:pt x="82227" y="256986"/>
                </a:lnTo>
                <a:lnTo>
                  <a:pt x="210041" y="233992"/>
                </a:lnTo>
                <a:lnTo>
                  <a:pt x="171680" y="233992"/>
                </a:lnTo>
                <a:lnTo>
                  <a:pt x="169408" y="233312"/>
                </a:lnTo>
                <a:lnTo>
                  <a:pt x="162539" y="228317"/>
                </a:lnTo>
                <a:lnTo>
                  <a:pt x="161461" y="221438"/>
                </a:lnTo>
                <a:lnTo>
                  <a:pt x="257531" y="89704"/>
                </a:lnTo>
                <a:lnTo>
                  <a:pt x="264327" y="88573"/>
                </a:lnTo>
                <a:lnTo>
                  <a:pt x="495197" y="88573"/>
                </a:lnTo>
                <a:lnTo>
                  <a:pt x="491564" y="84337"/>
                </a:lnTo>
                <a:lnTo>
                  <a:pt x="458013" y="55557"/>
                </a:lnTo>
                <a:lnTo>
                  <a:pt x="420284" y="32140"/>
                </a:lnTo>
                <a:lnTo>
                  <a:pt x="378968" y="14679"/>
                </a:lnTo>
                <a:lnTo>
                  <a:pt x="334659" y="3768"/>
                </a:lnTo>
                <a:lnTo>
                  <a:pt x="287949" y="0"/>
                </a:lnTo>
                <a:close/>
              </a:path>
              <a:path w="575945" h="575945">
                <a:moveTo>
                  <a:pt x="555574" y="183575"/>
                </a:moveTo>
                <a:lnTo>
                  <a:pt x="490288" y="183575"/>
                </a:lnTo>
                <a:lnTo>
                  <a:pt x="525251" y="377862"/>
                </a:lnTo>
                <a:lnTo>
                  <a:pt x="117200" y="451263"/>
                </a:lnTo>
                <a:lnTo>
                  <a:pt x="524531" y="451263"/>
                </a:lnTo>
                <a:lnTo>
                  <a:pt x="543760" y="420279"/>
                </a:lnTo>
                <a:lnTo>
                  <a:pt x="561220" y="378964"/>
                </a:lnTo>
                <a:lnTo>
                  <a:pt x="572130" y="334656"/>
                </a:lnTo>
                <a:lnTo>
                  <a:pt x="575898" y="287949"/>
                </a:lnTo>
                <a:lnTo>
                  <a:pt x="572130" y="241242"/>
                </a:lnTo>
                <a:lnTo>
                  <a:pt x="561220" y="196934"/>
                </a:lnTo>
                <a:lnTo>
                  <a:pt x="555574" y="183575"/>
                </a:lnTo>
                <a:close/>
              </a:path>
              <a:path w="575945" h="575945">
                <a:moveTo>
                  <a:pt x="265353" y="116310"/>
                </a:moveTo>
                <a:lnTo>
                  <a:pt x="180654" y="232443"/>
                </a:lnTo>
                <a:lnTo>
                  <a:pt x="177313" y="233992"/>
                </a:lnTo>
                <a:lnTo>
                  <a:pt x="210041" y="233992"/>
                </a:lnTo>
                <a:lnTo>
                  <a:pt x="420794" y="196077"/>
                </a:lnTo>
                <a:lnTo>
                  <a:pt x="377936" y="196077"/>
                </a:lnTo>
                <a:lnTo>
                  <a:pt x="265353" y="116310"/>
                </a:lnTo>
                <a:close/>
              </a:path>
              <a:path w="575945" h="575945">
                <a:moveTo>
                  <a:pt x="495197" y="88573"/>
                </a:moveTo>
                <a:lnTo>
                  <a:pt x="264327" y="88573"/>
                </a:lnTo>
                <a:lnTo>
                  <a:pt x="390679" y="178109"/>
                </a:lnTo>
                <a:lnTo>
                  <a:pt x="391841" y="184989"/>
                </a:lnTo>
                <a:lnTo>
                  <a:pt x="388312" y="189931"/>
                </a:lnTo>
                <a:lnTo>
                  <a:pt x="384815" y="194905"/>
                </a:lnTo>
                <a:lnTo>
                  <a:pt x="377936" y="196077"/>
                </a:lnTo>
                <a:lnTo>
                  <a:pt x="420794" y="196077"/>
                </a:lnTo>
                <a:lnTo>
                  <a:pt x="490288" y="183575"/>
                </a:lnTo>
                <a:lnTo>
                  <a:pt x="555574" y="183575"/>
                </a:lnTo>
                <a:lnTo>
                  <a:pt x="543760" y="155619"/>
                </a:lnTo>
                <a:lnTo>
                  <a:pt x="520344" y="117889"/>
                </a:lnTo>
                <a:lnTo>
                  <a:pt x="495197" y="88573"/>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27" name="object 24"/>
          <p:cNvSpPr/>
          <p:nvPr/>
        </p:nvSpPr>
        <p:spPr>
          <a:xfrm>
            <a:off x="6530929" y="2721390"/>
            <a:ext cx="51967" cy="84329"/>
          </a:xfrm>
          <a:custGeom>
            <a:avLst/>
            <a:gdLst/>
            <a:ahLst/>
            <a:cxnLst/>
            <a:rect l="l" t="t" r="r" b="b"/>
            <a:pathLst>
              <a:path w="85725" h="139064">
                <a:moveTo>
                  <a:pt x="38627" y="0"/>
                </a:moveTo>
                <a:lnTo>
                  <a:pt x="0" y="7151"/>
                </a:lnTo>
                <a:lnTo>
                  <a:pt x="104" y="138728"/>
                </a:lnTo>
                <a:lnTo>
                  <a:pt x="29203" y="133346"/>
                </a:lnTo>
                <a:lnTo>
                  <a:pt x="27831" y="109902"/>
                </a:lnTo>
                <a:lnTo>
                  <a:pt x="47663" y="106237"/>
                </a:lnTo>
                <a:lnTo>
                  <a:pt x="79090" y="106237"/>
                </a:lnTo>
                <a:lnTo>
                  <a:pt x="71477" y="86248"/>
                </a:lnTo>
                <a:lnTo>
                  <a:pt x="26899" y="86248"/>
                </a:lnTo>
                <a:lnTo>
                  <a:pt x="24334" y="42700"/>
                </a:lnTo>
                <a:lnTo>
                  <a:pt x="23517" y="31318"/>
                </a:lnTo>
                <a:lnTo>
                  <a:pt x="23234" y="27705"/>
                </a:lnTo>
                <a:lnTo>
                  <a:pt x="22910" y="24240"/>
                </a:lnTo>
                <a:lnTo>
                  <a:pt x="47859" y="24240"/>
                </a:lnTo>
                <a:lnTo>
                  <a:pt x="38627" y="0"/>
                </a:lnTo>
                <a:close/>
              </a:path>
              <a:path w="85725" h="139064">
                <a:moveTo>
                  <a:pt x="79090" y="106237"/>
                </a:moveTo>
                <a:lnTo>
                  <a:pt x="47663" y="106237"/>
                </a:lnTo>
                <a:lnTo>
                  <a:pt x="54815" y="128592"/>
                </a:lnTo>
                <a:lnTo>
                  <a:pt x="85431" y="122886"/>
                </a:lnTo>
                <a:lnTo>
                  <a:pt x="79090" y="106237"/>
                </a:lnTo>
                <a:close/>
              </a:path>
              <a:path w="85725" h="139064">
                <a:moveTo>
                  <a:pt x="47859" y="24240"/>
                </a:moveTo>
                <a:lnTo>
                  <a:pt x="22910" y="24240"/>
                </a:lnTo>
                <a:lnTo>
                  <a:pt x="25779" y="34564"/>
                </a:lnTo>
                <a:lnTo>
                  <a:pt x="26627" y="37475"/>
                </a:lnTo>
                <a:lnTo>
                  <a:pt x="27444" y="40417"/>
                </a:lnTo>
                <a:lnTo>
                  <a:pt x="28271" y="43150"/>
                </a:lnTo>
                <a:lnTo>
                  <a:pt x="29056" y="45663"/>
                </a:lnTo>
                <a:lnTo>
                  <a:pt x="40689" y="83672"/>
                </a:lnTo>
                <a:lnTo>
                  <a:pt x="26899" y="86248"/>
                </a:lnTo>
                <a:lnTo>
                  <a:pt x="71477" y="86248"/>
                </a:lnTo>
                <a:lnTo>
                  <a:pt x="47859" y="24240"/>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28" name="object 25"/>
          <p:cNvSpPr/>
          <p:nvPr/>
        </p:nvSpPr>
        <p:spPr>
          <a:xfrm>
            <a:off x="6573856" y="2714108"/>
            <a:ext cx="51197" cy="80478"/>
          </a:xfrm>
          <a:custGeom>
            <a:avLst/>
            <a:gdLst/>
            <a:ahLst/>
            <a:cxnLst/>
            <a:rect l="l" t="t" r="r" b="b"/>
            <a:pathLst>
              <a:path w="84454" h="132714">
                <a:moveTo>
                  <a:pt x="28784" y="0"/>
                </a:moveTo>
                <a:lnTo>
                  <a:pt x="0" y="5371"/>
                </a:lnTo>
                <a:lnTo>
                  <a:pt x="23622" y="132561"/>
                </a:lnTo>
                <a:lnTo>
                  <a:pt x="83840" y="121368"/>
                </a:lnTo>
                <a:lnTo>
                  <a:pt x="80277" y="102237"/>
                </a:lnTo>
                <a:lnTo>
                  <a:pt x="47789" y="102237"/>
                </a:lnTo>
                <a:lnTo>
                  <a:pt x="28784" y="0"/>
                </a:lnTo>
                <a:close/>
              </a:path>
              <a:path w="84454" h="132714">
                <a:moveTo>
                  <a:pt x="79191" y="96405"/>
                </a:moveTo>
                <a:lnTo>
                  <a:pt x="47789" y="102237"/>
                </a:lnTo>
                <a:lnTo>
                  <a:pt x="80277" y="102237"/>
                </a:lnTo>
                <a:lnTo>
                  <a:pt x="79191" y="96405"/>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29" name="object 26"/>
          <p:cNvSpPr/>
          <p:nvPr/>
        </p:nvSpPr>
        <p:spPr>
          <a:xfrm>
            <a:off x="6471996" y="2730951"/>
            <a:ext cx="53122" cy="80864"/>
          </a:xfrm>
          <a:custGeom>
            <a:avLst/>
            <a:gdLst/>
            <a:ahLst/>
            <a:cxnLst/>
            <a:rect l="l" t="t" r="r" b="b"/>
            <a:pathLst>
              <a:path w="87629" h="133350">
                <a:moveTo>
                  <a:pt x="37123" y="87990"/>
                </a:moveTo>
                <a:lnTo>
                  <a:pt x="8684" y="93257"/>
                </a:lnTo>
                <a:lnTo>
                  <a:pt x="10480" y="102911"/>
                </a:lnTo>
                <a:lnTo>
                  <a:pt x="12583" y="111013"/>
                </a:lnTo>
                <a:lnTo>
                  <a:pt x="45647" y="133144"/>
                </a:lnTo>
                <a:lnTo>
                  <a:pt x="54316" y="132135"/>
                </a:lnTo>
                <a:lnTo>
                  <a:pt x="85321" y="109874"/>
                </a:lnTo>
                <a:lnTo>
                  <a:pt x="47552" y="109874"/>
                </a:lnTo>
                <a:lnTo>
                  <a:pt x="45039" y="109256"/>
                </a:lnTo>
                <a:lnTo>
                  <a:pt x="41185" y="105644"/>
                </a:lnTo>
                <a:lnTo>
                  <a:pt x="39845" y="102597"/>
                </a:lnTo>
                <a:lnTo>
                  <a:pt x="37123" y="87990"/>
                </a:lnTo>
                <a:close/>
              </a:path>
              <a:path w="87629" h="133350">
                <a:moveTo>
                  <a:pt x="40172" y="0"/>
                </a:moveTo>
                <a:lnTo>
                  <a:pt x="2597" y="20756"/>
                </a:lnTo>
                <a:lnTo>
                  <a:pt x="0" y="34112"/>
                </a:lnTo>
                <a:lnTo>
                  <a:pt x="778" y="41782"/>
                </a:lnTo>
                <a:lnTo>
                  <a:pt x="24510" y="71926"/>
                </a:lnTo>
                <a:lnTo>
                  <a:pt x="41374" y="80911"/>
                </a:lnTo>
                <a:lnTo>
                  <a:pt x="49342" y="85152"/>
                </a:lnTo>
                <a:lnTo>
                  <a:pt x="58892" y="100262"/>
                </a:lnTo>
                <a:lnTo>
                  <a:pt x="58504" y="102911"/>
                </a:lnTo>
                <a:lnTo>
                  <a:pt x="55750" y="107361"/>
                </a:lnTo>
                <a:lnTo>
                  <a:pt x="53604" y="108743"/>
                </a:lnTo>
                <a:lnTo>
                  <a:pt x="50724" y="109298"/>
                </a:lnTo>
                <a:lnTo>
                  <a:pt x="47552" y="109874"/>
                </a:lnTo>
                <a:lnTo>
                  <a:pt x="85321" y="109874"/>
                </a:lnTo>
                <a:lnTo>
                  <a:pt x="86798" y="105212"/>
                </a:lnTo>
                <a:lnTo>
                  <a:pt x="87429" y="97993"/>
                </a:lnTo>
                <a:lnTo>
                  <a:pt x="86618" y="90105"/>
                </a:lnTo>
                <a:lnTo>
                  <a:pt x="54996" y="55446"/>
                </a:lnTo>
                <a:lnTo>
                  <a:pt x="52494" y="54085"/>
                </a:lnTo>
                <a:lnTo>
                  <a:pt x="51593" y="53530"/>
                </a:lnTo>
                <a:lnTo>
                  <a:pt x="27940" y="31552"/>
                </a:lnTo>
                <a:lnTo>
                  <a:pt x="28285" y="29133"/>
                </a:lnTo>
                <a:lnTo>
                  <a:pt x="30756" y="25154"/>
                </a:lnTo>
                <a:lnTo>
                  <a:pt x="32641" y="23908"/>
                </a:lnTo>
                <a:lnTo>
                  <a:pt x="38274" y="22850"/>
                </a:lnTo>
                <a:lnTo>
                  <a:pt x="72223" y="22850"/>
                </a:lnTo>
                <a:lnTo>
                  <a:pt x="71312" y="19361"/>
                </a:lnTo>
                <a:lnTo>
                  <a:pt x="47633" y="190"/>
                </a:lnTo>
                <a:lnTo>
                  <a:pt x="40172" y="0"/>
                </a:lnTo>
                <a:close/>
              </a:path>
              <a:path w="87629" h="133350">
                <a:moveTo>
                  <a:pt x="72223" y="22850"/>
                </a:moveTo>
                <a:lnTo>
                  <a:pt x="38274" y="22850"/>
                </a:lnTo>
                <a:lnTo>
                  <a:pt x="40725" y="23405"/>
                </a:lnTo>
                <a:lnTo>
                  <a:pt x="42536" y="25018"/>
                </a:lnTo>
                <a:lnTo>
                  <a:pt x="44347" y="26672"/>
                </a:lnTo>
                <a:lnTo>
                  <a:pt x="45625" y="29552"/>
                </a:lnTo>
                <a:lnTo>
                  <a:pt x="47981" y="42389"/>
                </a:lnTo>
                <a:lnTo>
                  <a:pt x="75258" y="37332"/>
                </a:lnTo>
                <a:lnTo>
                  <a:pt x="73316" y="27106"/>
                </a:lnTo>
                <a:lnTo>
                  <a:pt x="73222" y="26672"/>
                </a:lnTo>
                <a:lnTo>
                  <a:pt x="72223" y="22850"/>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30" name="object 27"/>
          <p:cNvSpPr/>
          <p:nvPr/>
        </p:nvSpPr>
        <p:spPr>
          <a:xfrm>
            <a:off x="6617404" y="2703197"/>
            <a:ext cx="54277" cy="84714"/>
          </a:xfrm>
          <a:custGeom>
            <a:avLst/>
            <a:gdLst/>
            <a:ahLst/>
            <a:cxnLst/>
            <a:rect l="l" t="t" r="r" b="b"/>
            <a:pathLst>
              <a:path w="89534" h="139700">
                <a:moveTo>
                  <a:pt x="64354" y="0"/>
                </a:moveTo>
                <a:lnTo>
                  <a:pt x="0" y="11947"/>
                </a:lnTo>
                <a:lnTo>
                  <a:pt x="23622" y="139158"/>
                </a:lnTo>
                <a:lnTo>
                  <a:pt x="89065" y="127001"/>
                </a:lnTo>
                <a:lnTo>
                  <a:pt x="85771" y="109221"/>
                </a:lnTo>
                <a:lnTo>
                  <a:pt x="47831" y="109221"/>
                </a:lnTo>
                <a:lnTo>
                  <a:pt x="42564" y="80761"/>
                </a:lnTo>
                <a:lnTo>
                  <a:pt x="73934" y="74929"/>
                </a:lnTo>
                <a:lnTo>
                  <a:pt x="70516" y="56500"/>
                </a:lnTo>
                <a:lnTo>
                  <a:pt x="38030" y="56500"/>
                </a:lnTo>
                <a:lnTo>
                  <a:pt x="33328" y="31203"/>
                </a:lnTo>
                <a:lnTo>
                  <a:pt x="68919" y="24585"/>
                </a:lnTo>
                <a:lnTo>
                  <a:pt x="64354" y="0"/>
                </a:lnTo>
                <a:close/>
              </a:path>
              <a:path w="89534" h="139700">
                <a:moveTo>
                  <a:pt x="84510" y="102415"/>
                </a:moveTo>
                <a:lnTo>
                  <a:pt x="47831" y="109221"/>
                </a:lnTo>
                <a:lnTo>
                  <a:pt x="85771" y="109221"/>
                </a:lnTo>
                <a:lnTo>
                  <a:pt x="84510" y="102415"/>
                </a:lnTo>
                <a:close/>
              </a:path>
              <a:path w="89534" h="139700">
                <a:moveTo>
                  <a:pt x="69432" y="50658"/>
                </a:moveTo>
                <a:lnTo>
                  <a:pt x="38030" y="56500"/>
                </a:lnTo>
                <a:lnTo>
                  <a:pt x="70516" y="56500"/>
                </a:lnTo>
                <a:lnTo>
                  <a:pt x="69432" y="50658"/>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31" name="object 15"/>
          <p:cNvSpPr/>
          <p:nvPr/>
        </p:nvSpPr>
        <p:spPr>
          <a:xfrm>
            <a:off x="6467454" y="4239744"/>
            <a:ext cx="201324" cy="211015"/>
          </a:xfrm>
          <a:custGeom>
            <a:avLst/>
            <a:gdLst/>
            <a:ahLst/>
            <a:cxnLst/>
            <a:rect l="l" t="t" r="r" b="b"/>
            <a:pathLst>
              <a:path w="332104" h="347979">
                <a:moveTo>
                  <a:pt x="165890" y="0"/>
                </a:moveTo>
                <a:lnTo>
                  <a:pt x="121789" y="6210"/>
                </a:lnTo>
                <a:lnTo>
                  <a:pt x="82161" y="23737"/>
                </a:lnTo>
                <a:lnTo>
                  <a:pt x="48587" y="50925"/>
                </a:lnTo>
                <a:lnTo>
                  <a:pt x="22648" y="86115"/>
                </a:lnTo>
                <a:lnTo>
                  <a:pt x="5925" y="127652"/>
                </a:lnTo>
                <a:lnTo>
                  <a:pt x="0" y="173879"/>
                </a:lnTo>
                <a:lnTo>
                  <a:pt x="5925" y="220102"/>
                </a:lnTo>
                <a:lnTo>
                  <a:pt x="22648" y="261638"/>
                </a:lnTo>
                <a:lnTo>
                  <a:pt x="48587" y="296829"/>
                </a:lnTo>
                <a:lnTo>
                  <a:pt x="82161" y="324018"/>
                </a:lnTo>
                <a:lnTo>
                  <a:pt x="121789" y="341547"/>
                </a:lnTo>
                <a:lnTo>
                  <a:pt x="165890" y="347759"/>
                </a:lnTo>
                <a:lnTo>
                  <a:pt x="209990" y="341547"/>
                </a:lnTo>
                <a:lnTo>
                  <a:pt x="249618" y="324018"/>
                </a:lnTo>
                <a:lnTo>
                  <a:pt x="283192" y="296829"/>
                </a:lnTo>
                <a:lnTo>
                  <a:pt x="309131" y="261638"/>
                </a:lnTo>
                <a:lnTo>
                  <a:pt x="325854" y="220102"/>
                </a:lnTo>
                <a:lnTo>
                  <a:pt x="331780" y="173879"/>
                </a:lnTo>
                <a:lnTo>
                  <a:pt x="325854" y="127652"/>
                </a:lnTo>
                <a:lnTo>
                  <a:pt x="309131" y="86115"/>
                </a:lnTo>
                <a:lnTo>
                  <a:pt x="283192" y="50925"/>
                </a:lnTo>
                <a:lnTo>
                  <a:pt x="249618" y="23737"/>
                </a:lnTo>
                <a:lnTo>
                  <a:pt x="209990" y="6210"/>
                </a:lnTo>
                <a:lnTo>
                  <a:pt x="165890" y="0"/>
                </a:lnTo>
                <a:close/>
              </a:path>
            </a:pathLst>
          </a:custGeom>
          <a:solidFill>
            <a:srgbClr val="FFFFFF"/>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32" name="object 16"/>
          <p:cNvSpPr/>
          <p:nvPr/>
        </p:nvSpPr>
        <p:spPr>
          <a:xfrm>
            <a:off x="6483056" y="4423584"/>
            <a:ext cx="28871" cy="25414"/>
          </a:xfrm>
          <a:custGeom>
            <a:avLst/>
            <a:gdLst/>
            <a:ahLst/>
            <a:cxnLst/>
            <a:rect l="l" t="t" r="r" b="b"/>
            <a:pathLst>
              <a:path w="47625" h="41909">
                <a:moveTo>
                  <a:pt x="23528" y="0"/>
                </a:moveTo>
                <a:lnTo>
                  <a:pt x="14369" y="1641"/>
                </a:lnTo>
                <a:lnTo>
                  <a:pt x="6891" y="6117"/>
                </a:lnTo>
                <a:lnTo>
                  <a:pt x="1848" y="12757"/>
                </a:lnTo>
                <a:lnTo>
                  <a:pt x="0" y="20889"/>
                </a:lnTo>
                <a:lnTo>
                  <a:pt x="1848" y="29021"/>
                </a:lnTo>
                <a:lnTo>
                  <a:pt x="6891" y="35661"/>
                </a:lnTo>
                <a:lnTo>
                  <a:pt x="14369" y="40137"/>
                </a:lnTo>
                <a:lnTo>
                  <a:pt x="23528" y="41778"/>
                </a:lnTo>
                <a:lnTo>
                  <a:pt x="32686" y="40137"/>
                </a:lnTo>
                <a:lnTo>
                  <a:pt x="40165" y="35661"/>
                </a:lnTo>
                <a:lnTo>
                  <a:pt x="45207" y="29021"/>
                </a:lnTo>
                <a:lnTo>
                  <a:pt x="47056" y="20889"/>
                </a:lnTo>
                <a:lnTo>
                  <a:pt x="45207" y="12757"/>
                </a:lnTo>
                <a:lnTo>
                  <a:pt x="40165" y="6117"/>
                </a:lnTo>
                <a:lnTo>
                  <a:pt x="32686" y="1641"/>
                </a:lnTo>
                <a:lnTo>
                  <a:pt x="23528" y="0"/>
                </a:lnTo>
                <a:close/>
              </a:path>
            </a:pathLst>
          </a:custGeom>
          <a:solidFill>
            <a:srgbClr val="FFFFFF"/>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33" name="object 17"/>
          <p:cNvSpPr/>
          <p:nvPr/>
        </p:nvSpPr>
        <p:spPr>
          <a:xfrm>
            <a:off x="6385130" y="4184662"/>
            <a:ext cx="346062" cy="346173"/>
          </a:xfrm>
          <a:custGeom>
            <a:avLst/>
            <a:gdLst/>
            <a:ahLst/>
            <a:cxnLst/>
            <a:rect l="l" t="t" r="r" b="b"/>
            <a:pathLst>
              <a:path w="570865" h="570865">
                <a:moveTo>
                  <a:pt x="285226" y="0"/>
                </a:moveTo>
                <a:lnTo>
                  <a:pt x="238962" y="3733"/>
                </a:lnTo>
                <a:lnTo>
                  <a:pt x="195074" y="14541"/>
                </a:lnTo>
                <a:lnTo>
                  <a:pt x="154149" y="31836"/>
                </a:lnTo>
                <a:lnTo>
                  <a:pt x="116776" y="55032"/>
                </a:lnTo>
                <a:lnTo>
                  <a:pt x="83541" y="83541"/>
                </a:lnTo>
                <a:lnTo>
                  <a:pt x="55032" y="116776"/>
                </a:lnTo>
                <a:lnTo>
                  <a:pt x="31836" y="154149"/>
                </a:lnTo>
                <a:lnTo>
                  <a:pt x="14541" y="195074"/>
                </a:lnTo>
                <a:lnTo>
                  <a:pt x="3733" y="238962"/>
                </a:lnTo>
                <a:lnTo>
                  <a:pt x="0" y="285226"/>
                </a:lnTo>
                <a:lnTo>
                  <a:pt x="3733" y="331491"/>
                </a:lnTo>
                <a:lnTo>
                  <a:pt x="14541" y="375378"/>
                </a:lnTo>
                <a:lnTo>
                  <a:pt x="31836" y="416301"/>
                </a:lnTo>
                <a:lnTo>
                  <a:pt x="55032" y="453673"/>
                </a:lnTo>
                <a:lnTo>
                  <a:pt x="83541" y="486906"/>
                </a:lnTo>
                <a:lnTo>
                  <a:pt x="116776" y="515414"/>
                </a:lnTo>
                <a:lnTo>
                  <a:pt x="154149" y="538608"/>
                </a:lnTo>
                <a:lnTo>
                  <a:pt x="195074" y="555903"/>
                </a:lnTo>
                <a:lnTo>
                  <a:pt x="238962" y="566710"/>
                </a:lnTo>
                <a:lnTo>
                  <a:pt x="285226" y="570443"/>
                </a:lnTo>
                <a:lnTo>
                  <a:pt x="331491" y="566710"/>
                </a:lnTo>
                <a:lnTo>
                  <a:pt x="375379" y="555903"/>
                </a:lnTo>
                <a:lnTo>
                  <a:pt x="416304" y="538608"/>
                </a:lnTo>
                <a:lnTo>
                  <a:pt x="453677" y="515414"/>
                </a:lnTo>
                <a:lnTo>
                  <a:pt x="486911" y="486906"/>
                </a:lnTo>
                <a:lnTo>
                  <a:pt x="515420" y="453673"/>
                </a:lnTo>
                <a:lnTo>
                  <a:pt x="538616" y="416301"/>
                </a:lnTo>
                <a:lnTo>
                  <a:pt x="555912" y="375378"/>
                </a:lnTo>
                <a:lnTo>
                  <a:pt x="566720" y="331491"/>
                </a:lnTo>
                <a:lnTo>
                  <a:pt x="570453" y="285226"/>
                </a:lnTo>
                <a:lnTo>
                  <a:pt x="566720" y="238962"/>
                </a:lnTo>
                <a:lnTo>
                  <a:pt x="555912" y="195074"/>
                </a:lnTo>
                <a:lnTo>
                  <a:pt x="538616" y="154149"/>
                </a:lnTo>
                <a:lnTo>
                  <a:pt x="515420" y="116776"/>
                </a:lnTo>
                <a:lnTo>
                  <a:pt x="486911" y="83541"/>
                </a:lnTo>
                <a:lnTo>
                  <a:pt x="453677" y="55032"/>
                </a:lnTo>
                <a:lnTo>
                  <a:pt x="416304" y="31836"/>
                </a:lnTo>
                <a:lnTo>
                  <a:pt x="375379" y="14541"/>
                </a:lnTo>
                <a:lnTo>
                  <a:pt x="331491" y="3733"/>
                </a:lnTo>
                <a:lnTo>
                  <a:pt x="285226" y="0"/>
                </a:lnTo>
                <a:close/>
              </a:path>
            </a:pathLst>
          </a:custGeom>
          <a:solidFill>
            <a:srgbClr val="00ACFE"/>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34" name="object 28"/>
          <p:cNvSpPr/>
          <p:nvPr/>
        </p:nvSpPr>
        <p:spPr>
          <a:xfrm>
            <a:off x="6539696" y="4399522"/>
            <a:ext cx="11933" cy="11937"/>
          </a:xfrm>
          <a:custGeom>
            <a:avLst/>
            <a:gdLst/>
            <a:ahLst/>
            <a:cxnLst/>
            <a:rect l="l" t="t" r="r" b="b"/>
            <a:pathLst>
              <a:path w="19684" h="19684">
                <a:moveTo>
                  <a:pt x="8135" y="0"/>
                </a:moveTo>
                <a:lnTo>
                  <a:pt x="680" y="5779"/>
                </a:lnTo>
                <a:lnTo>
                  <a:pt x="0" y="11151"/>
                </a:lnTo>
                <a:lnTo>
                  <a:pt x="5790" y="18606"/>
                </a:lnTo>
                <a:lnTo>
                  <a:pt x="11151" y="19276"/>
                </a:lnTo>
                <a:lnTo>
                  <a:pt x="18606" y="13496"/>
                </a:lnTo>
                <a:lnTo>
                  <a:pt x="19276" y="8135"/>
                </a:lnTo>
                <a:lnTo>
                  <a:pt x="13496" y="680"/>
                </a:lnTo>
                <a:lnTo>
                  <a:pt x="8135" y="0"/>
                </a:lnTo>
                <a:close/>
              </a:path>
            </a:pathLst>
          </a:custGeom>
          <a:solidFill>
            <a:srgbClr val="C8283C"/>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35" name="object 29"/>
          <p:cNvSpPr/>
          <p:nvPr/>
        </p:nvSpPr>
        <p:spPr>
          <a:xfrm>
            <a:off x="6466684" y="4245581"/>
            <a:ext cx="202864" cy="212941"/>
          </a:xfrm>
          <a:custGeom>
            <a:avLst/>
            <a:gdLst/>
            <a:ahLst/>
            <a:cxnLst/>
            <a:rect l="l" t="t" r="r" b="b"/>
            <a:pathLst>
              <a:path w="334645" h="351154">
                <a:moveTo>
                  <a:pt x="186749" y="0"/>
                </a:moveTo>
                <a:lnTo>
                  <a:pt x="144043" y="28562"/>
                </a:lnTo>
                <a:lnTo>
                  <a:pt x="18623" y="184725"/>
                </a:lnTo>
                <a:lnTo>
                  <a:pt x="811" y="218695"/>
                </a:lnTo>
                <a:lnTo>
                  <a:pt x="0" y="232753"/>
                </a:lnTo>
                <a:lnTo>
                  <a:pt x="4948" y="242001"/>
                </a:lnTo>
                <a:lnTo>
                  <a:pt x="137112" y="348134"/>
                </a:lnTo>
                <a:lnTo>
                  <a:pt x="147366" y="351026"/>
                </a:lnTo>
                <a:lnTo>
                  <a:pt x="160748" y="347156"/>
                </a:lnTo>
                <a:lnTo>
                  <a:pt x="175551" y="337351"/>
                </a:lnTo>
                <a:lnTo>
                  <a:pt x="190063" y="322438"/>
                </a:lnTo>
                <a:lnTo>
                  <a:pt x="206492" y="301989"/>
                </a:lnTo>
                <a:lnTo>
                  <a:pt x="131007" y="301989"/>
                </a:lnTo>
                <a:lnTo>
                  <a:pt x="58905" y="229876"/>
                </a:lnTo>
                <a:lnTo>
                  <a:pt x="85407" y="203363"/>
                </a:lnTo>
                <a:lnTo>
                  <a:pt x="97930" y="203363"/>
                </a:lnTo>
                <a:lnTo>
                  <a:pt x="97280" y="202714"/>
                </a:lnTo>
                <a:lnTo>
                  <a:pt x="108926" y="176300"/>
                </a:lnTo>
                <a:lnTo>
                  <a:pt x="113730" y="156099"/>
                </a:lnTo>
                <a:lnTo>
                  <a:pt x="114878" y="141358"/>
                </a:lnTo>
                <a:lnTo>
                  <a:pt x="115479" y="132455"/>
                </a:lnTo>
                <a:lnTo>
                  <a:pt x="116809" y="126141"/>
                </a:lnTo>
                <a:lnTo>
                  <a:pt x="119217" y="120675"/>
                </a:lnTo>
                <a:lnTo>
                  <a:pt x="164427" y="120675"/>
                </a:lnTo>
                <a:lnTo>
                  <a:pt x="174888" y="109021"/>
                </a:lnTo>
                <a:lnTo>
                  <a:pt x="177885" y="105701"/>
                </a:lnTo>
                <a:lnTo>
                  <a:pt x="180030" y="103366"/>
                </a:lnTo>
                <a:lnTo>
                  <a:pt x="171655" y="103366"/>
                </a:lnTo>
                <a:lnTo>
                  <a:pt x="169320" y="98299"/>
                </a:lnTo>
                <a:lnTo>
                  <a:pt x="168031" y="92749"/>
                </a:lnTo>
                <a:lnTo>
                  <a:pt x="168011" y="86718"/>
                </a:lnTo>
                <a:lnTo>
                  <a:pt x="171141" y="71205"/>
                </a:lnTo>
                <a:lnTo>
                  <a:pt x="179679" y="58538"/>
                </a:lnTo>
                <a:lnTo>
                  <a:pt x="192342" y="49997"/>
                </a:lnTo>
                <a:lnTo>
                  <a:pt x="207853" y="46866"/>
                </a:lnTo>
                <a:lnTo>
                  <a:pt x="251783" y="46866"/>
                </a:lnTo>
                <a:lnTo>
                  <a:pt x="197016" y="2877"/>
                </a:lnTo>
                <a:lnTo>
                  <a:pt x="186749" y="0"/>
                </a:lnTo>
                <a:close/>
              </a:path>
              <a:path w="334645" h="351154">
                <a:moveTo>
                  <a:pt x="97930" y="203363"/>
                </a:moveTo>
                <a:lnTo>
                  <a:pt x="85407" y="203363"/>
                </a:lnTo>
                <a:lnTo>
                  <a:pt x="157530" y="275487"/>
                </a:lnTo>
                <a:lnTo>
                  <a:pt x="131007" y="301989"/>
                </a:lnTo>
                <a:lnTo>
                  <a:pt x="206492" y="301989"/>
                </a:lnTo>
                <a:lnTo>
                  <a:pt x="240367" y="259822"/>
                </a:lnTo>
                <a:lnTo>
                  <a:pt x="154378" y="259822"/>
                </a:lnTo>
                <a:lnTo>
                  <a:pt x="97930" y="203363"/>
                </a:lnTo>
                <a:close/>
              </a:path>
              <a:path w="334645" h="351154">
                <a:moveTo>
                  <a:pt x="317620" y="163071"/>
                </a:moveTo>
                <a:lnTo>
                  <a:pt x="212408" y="163071"/>
                </a:lnTo>
                <a:lnTo>
                  <a:pt x="220395" y="166741"/>
                </a:lnTo>
                <a:lnTo>
                  <a:pt x="220732" y="174815"/>
                </a:lnTo>
                <a:lnTo>
                  <a:pt x="217756" y="182888"/>
                </a:lnTo>
                <a:lnTo>
                  <a:pt x="215800" y="186558"/>
                </a:lnTo>
                <a:lnTo>
                  <a:pt x="230474" y="187728"/>
                </a:lnTo>
                <a:lnTo>
                  <a:pt x="236245" y="190540"/>
                </a:lnTo>
                <a:lnTo>
                  <a:pt x="233903" y="197176"/>
                </a:lnTo>
                <a:lnTo>
                  <a:pt x="224240" y="209813"/>
                </a:lnTo>
                <a:lnTo>
                  <a:pt x="214455" y="219035"/>
                </a:lnTo>
                <a:lnTo>
                  <a:pt x="196479" y="232753"/>
                </a:lnTo>
                <a:lnTo>
                  <a:pt x="174918" y="247503"/>
                </a:lnTo>
                <a:lnTo>
                  <a:pt x="154378" y="259822"/>
                </a:lnTo>
                <a:lnTo>
                  <a:pt x="240367" y="259822"/>
                </a:lnTo>
                <a:lnTo>
                  <a:pt x="315494" y="166307"/>
                </a:lnTo>
                <a:lnTo>
                  <a:pt x="317620" y="163071"/>
                </a:lnTo>
                <a:close/>
              </a:path>
              <a:path w="334645" h="351154">
                <a:moveTo>
                  <a:pt x="330012" y="140884"/>
                </a:moveTo>
                <a:lnTo>
                  <a:pt x="197089" y="140884"/>
                </a:lnTo>
                <a:lnTo>
                  <a:pt x="203763" y="144678"/>
                </a:lnTo>
                <a:lnTo>
                  <a:pt x="204409" y="153025"/>
                </a:lnTo>
                <a:lnTo>
                  <a:pt x="202356" y="161372"/>
                </a:lnTo>
                <a:lnTo>
                  <a:pt x="200932" y="165166"/>
                </a:lnTo>
                <a:lnTo>
                  <a:pt x="205748" y="163700"/>
                </a:lnTo>
                <a:lnTo>
                  <a:pt x="209497" y="163071"/>
                </a:lnTo>
                <a:lnTo>
                  <a:pt x="317620" y="163071"/>
                </a:lnTo>
                <a:lnTo>
                  <a:pt x="326916" y="148928"/>
                </a:lnTo>
                <a:lnTo>
                  <a:pt x="330012" y="140884"/>
                </a:lnTo>
                <a:close/>
              </a:path>
              <a:path w="334645" h="351154">
                <a:moveTo>
                  <a:pt x="164427" y="120675"/>
                </a:moveTo>
                <a:lnTo>
                  <a:pt x="125803" y="120675"/>
                </a:lnTo>
                <a:lnTo>
                  <a:pt x="128117" y="121628"/>
                </a:lnTo>
                <a:lnTo>
                  <a:pt x="130923" y="123858"/>
                </a:lnTo>
                <a:lnTo>
                  <a:pt x="136389" y="131166"/>
                </a:lnTo>
                <a:lnTo>
                  <a:pt x="139155" y="139852"/>
                </a:lnTo>
                <a:lnTo>
                  <a:pt x="140140" y="147117"/>
                </a:lnTo>
                <a:lnTo>
                  <a:pt x="140263" y="150161"/>
                </a:lnTo>
                <a:lnTo>
                  <a:pt x="150057" y="137727"/>
                </a:lnTo>
                <a:lnTo>
                  <a:pt x="156925" y="129300"/>
                </a:lnTo>
                <a:lnTo>
                  <a:pt x="164427" y="120675"/>
                </a:lnTo>
                <a:close/>
              </a:path>
              <a:path w="334645" h="351154">
                <a:moveTo>
                  <a:pt x="230114" y="72509"/>
                </a:moveTo>
                <a:lnTo>
                  <a:pt x="219214" y="72509"/>
                </a:lnTo>
                <a:lnTo>
                  <a:pt x="220251" y="72969"/>
                </a:lnTo>
                <a:lnTo>
                  <a:pt x="220963" y="73985"/>
                </a:lnTo>
                <a:lnTo>
                  <a:pt x="202691" y="113104"/>
                </a:lnTo>
                <a:lnTo>
                  <a:pt x="196880" y="120528"/>
                </a:lnTo>
                <a:lnTo>
                  <a:pt x="194147" y="124141"/>
                </a:lnTo>
                <a:lnTo>
                  <a:pt x="189699" y="130216"/>
                </a:lnTo>
                <a:lnTo>
                  <a:pt x="185867" y="135992"/>
                </a:lnTo>
                <a:lnTo>
                  <a:pt x="182894" y="141358"/>
                </a:lnTo>
                <a:lnTo>
                  <a:pt x="181027" y="146203"/>
                </a:lnTo>
                <a:lnTo>
                  <a:pt x="188304" y="142402"/>
                </a:lnTo>
                <a:lnTo>
                  <a:pt x="193477" y="140884"/>
                </a:lnTo>
                <a:lnTo>
                  <a:pt x="330012" y="140884"/>
                </a:lnTo>
                <a:lnTo>
                  <a:pt x="333294" y="132355"/>
                </a:lnTo>
                <a:lnTo>
                  <a:pt x="333668" y="126559"/>
                </a:lnTo>
                <a:lnTo>
                  <a:pt x="205309" y="126559"/>
                </a:lnTo>
                <a:lnTo>
                  <a:pt x="202817" y="126308"/>
                </a:lnTo>
                <a:lnTo>
                  <a:pt x="200408" y="125847"/>
                </a:lnTo>
                <a:lnTo>
                  <a:pt x="202157" y="123565"/>
                </a:lnTo>
                <a:lnTo>
                  <a:pt x="208607" y="115314"/>
                </a:lnTo>
                <a:lnTo>
                  <a:pt x="209989" y="113513"/>
                </a:lnTo>
                <a:lnTo>
                  <a:pt x="219698" y="110853"/>
                </a:lnTo>
                <a:lnTo>
                  <a:pt x="227562" y="105004"/>
                </a:lnTo>
                <a:lnTo>
                  <a:pt x="232830" y="96710"/>
                </a:lnTo>
                <a:lnTo>
                  <a:pt x="234753" y="86718"/>
                </a:lnTo>
                <a:lnTo>
                  <a:pt x="232636" y="76246"/>
                </a:lnTo>
                <a:lnTo>
                  <a:pt x="230114" y="72509"/>
                </a:lnTo>
                <a:close/>
              </a:path>
              <a:path w="334645" h="351154">
                <a:moveTo>
                  <a:pt x="251783" y="46866"/>
                </a:moveTo>
                <a:lnTo>
                  <a:pt x="207853" y="46866"/>
                </a:lnTo>
                <a:lnTo>
                  <a:pt x="223364" y="49997"/>
                </a:lnTo>
                <a:lnTo>
                  <a:pt x="236028" y="58538"/>
                </a:lnTo>
                <a:lnTo>
                  <a:pt x="244565" y="71205"/>
                </a:lnTo>
                <a:lnTo>
                  <a:pt x="247695" y="86718"/>
                </a:lnTo>
                <a:lnTo>
                  <a:pt x="244565" y="102228"/>
                </a:lnTo>
                <a:lnTo>
                  <a:pt x="236028" y="114892"/>
                </a:lnTo>
                <a:lnTo>
                  <a:pt x="223364" y="123429"/>
                </a:lnTo>
                <a:lnTo>
                  <a:pt x="207853" y="126559"/>
                </a:lnTo>
                <a:lnTo>
                  <a:pt x="333668" y="126559"/>
                </a:lnTo>
                <a:lnTo>
                  <a:pt x="334191" y="118437"/>
                </a:lnTo>
                <a:lnTo>
                  <a:pt x="329169" y="109021"/>
                </a:lnTo>
                <a:lnTo>
                  <a:pt x="251783" y="46866"/>
                </a:lnTo>
                <a:close/>
              </a:path>
              <a:path w="334645" h="351154">
                <a:moveTo>
                  <a:pt x="207853" y="59818"/>
                </a:moveTo>
                <a:lnTo>
                  <a:pt x="197386" y="61932"/>
                </a:lnTo>
                <a:lnTo>
                  <a:pt x="188835" y="67696"/>
                </a:lnTo>
                <a:lnTo>
                  <a:pt x="183068" y="76246"/>
                </a:lnTo>
                <a:lnTo>
                  <a:pt x="180953" y="86718"/>
                </a:lnTo>
                <a:lnTo>
                  <a:pt x="180958" y="88831"/>
                </a:lnTo>
                <a:lnTo>
                  <a:pt x="181205" y="90812"/>
                </a:lnTo>
                <a:lnTo>
                  <a:pt x="181644" y="92749"/>
                </a:lnTo>
                <a:lnTo>
                  <a:pt x="178336" y="96152"/>
                </a:lnTo>
                <a:lnTo>
                  <a:pt x="174985" y="99723"/>
                </a:lnTo>
                <a:lnTo>
                  <a:pt x="171655" y="103366"/>
                </a:lnTo>
                <a:lnTo>
                  <a:pt x="180030" y="103366"/>
                </a:lnTo>
                <a:lnTo>
                  <a:pt x="180953" y="102361"/>
                </a:lnTo>
                <a:lnTo>
                  <a:pt x="184011" y="99157"/>
                </a:lnTo>
                <a:lnTo>
                  <a:pt x="194280" y="88791"/>
                </a:lnTo>
                <a:lnTo>
                  <a:pt x="203696" y="80355"/>
                </a:lnTo>
                <a:lnTo>
                  <a:pt x="211790" y="74618"/>
                </a:lnTo>
                <a:lnTo>
                  <a:pt x="217916" y="72509"/>
                </a:lnTo>
                <a:lnTo>
                  <a:pt x="230114" y="72509"/>
                </a:lnTo>
                <a:lnTo>
                  <a:pt x="226867" y="67696"/>
                </a:lnTo>
                <a:lnTo>
                  <a:pt x="218316" y="61932"/>
                </a:lnTo>
                <a:lnTo>
                  <a:pt x="207853" y="59818"/>
                </a:lnTo>
                <a:close/>
              </a:path>
            </a:pathLst>
          </a:custGeom>
          <a:solidFill>
            <a:schemeClr val="bg1"/>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36" name="object 30"/>
          <p:cNvSpPr/>
          <p:nvPr/>
        </p:nvSpPr>
        <p:spPr>
          <a:xfrm>
            <a:off x="6482340" y="4424452"/>
            <a:ext cx="28871" cy="25414"/>
          </a:xfrm>
          <a:custGeom>
            <a:avLst/>
            <a:gdLst/>
            <a:ahLst/>
            <a:cxnLst/>
            <a:rect l="l" t="t" r="r" b="b"/>
            <a:pathLst>
              <a:path w="47625" h="41909">
                <a:moveTo>
                  <a:pt x="7353" y="0"/>
                </a:moveTo>
                <a:lnTo>
                  <a:pt x="1965" y="3207"/>
                </a:lnTo>
                <a:lnTo>
                  <a:pt x="0" y="9153"/>
                </a:lnTo>
                <a:lnTo>
                  <a:pt x="1663" y="16641"/>
                </a:lnTo>
                <a:lnTo>
                  <a:pt x="32483" y="41390"/>
                </a:lnTo>
                <a:lnTo>
                  <a:pt x="40155" y="41405"/>
                </a:lnTo>
                <a:lnTo>
                  <a:pt x="45535" y="38201"/>
                </a:lnTo>
                <a:lnTo>
                  <a:pt x="47499" y="32244"/>
                </a:lnTo>
                <a:lnTo>
                  <a:pt x="45816" y="24726"/>
                </a:lnTo>
                <a:lnTo>
                  <a:pt x="15025" y="8"/>
                </a:lnTo>
                <a:lnTo>
                  <a:pt x="7353" y="0"/>
                </a:lnTo>
                <a:close/>
              </a:path>
            </a:pathLst>
          </a:custGeom>
          <a:solidFill>
            <a:srgbClr val="C8283C"/>
          </a:solidFill>
        </p:spPr>
        <p:txBody>
          <a:bodyPr wrap="square" lIns="0" tIns="0" rIns="0" bIns="0" rtlCol="0"/>
          <a:lstStyle/>
          <a:p>
            <a:endParaRPr>
              <a:latin typeface="Segoe UI" panose="020B0502040204020203" pitchFamily="34" charset="0"/>
              <a:cs typeface="Segoe UI" panose="020B0502040204020203" pitchFamily="34" charset="0"/>
            </a:endParaRPr>
          </a:p>
        </p:txBody>
      </p:sp>
      <p:sp>
        <p:nvSpPr>
          <p:cNvPr id="37" name="object 31"/>
          <p:cNvSpPr/>
          <p:nvPr/>
        </p:nvSpPr>
        <p:spPr>
          <a:xfrm>
            <a:off x="6383481" y="4183008"/>
            <a:ext cx="349142" cy="349254"/>
          </a:xfrm>
          <a:custGeom>
            <a:avLst/>
            <a:gdLst/>
            <a:ahLst/>
            <a:cxnLst/>
            <a:rect l="l" t="t" r="r" b="b"/>
            <a:pathLst>
              <a:path w="575945" h="575945">
                <a:moveTo>
                  <a:pt x="287959" y="0"/>
                </a:moveTo>
                <a:lnTo>
                  <a:pt x="241252" y="3768"/>
                </a:lnTo>
                <a:lnTo>
                  <a:pt x="196943" y="14679"/>
                </a:lnTo>
                <a:lnTo>
                  <a:pt x="155627" y="32139"/>
                </a:lnTo>
                <a:lnTo>
                  <a:pt x="117896" y="55556"/>
                </a:lnTo>
                <a:lnTo>
                  <a:pt x="84342" y="84336"/>
                </a:lnTo>
                <a:lnTo>
                  <a:pt x="55560" y="117887"/>
                </a:lnTo>
                <a:lnTo>
                  <a:pt x="32142" y="155615"/>
                </a:lnTo>
                <a:lnTo>
                  <a:pt x="14680" y="196929"/>
                </a:lnTo>
                <a:lnTo>
                  <a:pt x="3769" y="241234"/>
                </a:lnTo>
                <a:lnTo>
                  <a:pt x="0" y="287938"/>
                </a:lnTo>
                <a:lnTo>
                  <a:pt x="3769" y="334649"/>
                </a:lnTo>
                <a:lnTo>
                  <a:pt x="14680" y="378958"/>
                </a:lnTo>
                <a:lnTo>
                  <a:pt x="32142" y="420275"/>
                </a:lnTo>
                <a:lnTo>
                  <a:pt x="55560" y="458006"/>
                </a:lnTo>
                <a:lnTo>
                  <a:pt x="84342" y="491559"/>
                </a:lnTo>
                <a:lnTo>
                  <a:pt x="117896" y="520341"/>
                </a:lnTo>
                <a:lnTo>
                  <a:pt x="155627" y="543758"/>
                </a:lnTo>
                <a:lnTo>
                  <a:pt x="196943" y="561218"/>
                </a:lnTo>
                <a:lnTo>
                  <a:pt x="241252" y="572129"/>
                </a:lnTo>
                <a:lnTo>
                  <a:pt x="287959" y="575898"/>
                </a:lnTo>
                <a:lnTo>
                  <a:pt x="334666" y="572129"/>
                </a:lnTo>
                <a:lnTo>
                  <a:pt x="378973" y="561218"/>
                </a:lnTo>
                <a:lnTo>
                  <a:pt x="420287" y="543758"/>
                </a:lnTo>
                <a:lnTo>
                  <a:pt x="458016" y="520341"/>
                </a:lnTo>
                <a:lnTo>
                  <a:pt x="459948" y="518683"/>
                </a:lnTo>
                <a:lnTo>
                  <a:pt x="261276" y="518683"/>
                </a:lnTo>
                <a:lnTo>
                  <a:pt x="241521" y="516271"/>
                </a:lnTo>
                <a:lnTo>
                  <a:pt x="222956" y="506309"/>
                </a:lnTo>
                <a:lnTo>
                  <a:pt x="88740" y="398490"/>
                </a:lnTo>
                <a:lnTo>
                  <a:pt x="75004" y="382515"/>
                </a:lnTo>
                <a:lnTo>
                  <a:pt x="68389" y="363748"/>
                </a:lnTo>
                <a:lnTo>
                  <a:pt x="69240" y="344486"/>
                </a:lnTo>
                <a:lnTo>
                  <a:pt x="77903" y="327026"/>
                </a:lnTo>
                <a:lnTo>
                  <a:pt x="280808" y="74416"/>
                </a:lnTo>
                <a:lnTo>
                  <a:pt x="295986" y="62194"/>
                </a:lnTo>
                <a:lnTo>
                  <a:pt x="314609" y="57216"/>
                </a:lnTo>
                <a:lnTo>
                  <a:pt x="459951" y="57216"/>
                </a:lnTo>
                <a:lnTo>
                  <a:pt x="458016" y="55556"/>
                </a:lnTo>
                <a:lnTo>
                  <a:pt x="420287" y="32139"/>
                </a:lnTo>
                <a:lnTo>
                  <a:pt x="378973" y="14679"/>
                </a:lnTo>
                <a:lnTo>
                  <a:pt x="334666" y="3768"/>
                </a:lnTo>
                <a:lnTo>
                  <a:pt x="287959" y="0"/>
                </a:lnTo>
                <a:close/>
              </a:path>
              <a:path w="575945" h="575945">
                <a:moveTo>
                  <a:pt x="459951" y="57216"/>
                </a:moveTo>
                <a:lnTo>
                  <a:pt x="314609" y="57216"/>
                </a:lnTo>
                <a:lnTo>
                  <a:pt x="334357" y="59634"/>
                </a:lnTo>
                <a:lnTo>
                  <a:pt x="352910" y="69599"/>
                </a:lnTo>
                <a:lnTo>
                  <a:pt x="487147" y="177408"/>
                </a:lnTo>
                <a:lnTo>
                  <a:pt x="500887" y="193389"/>
                </a:lnTo>
                <a:lnTo>
                  <a:pt x="507506" y="212158"/>
                </a:lnTo>
                <a:lnTo>
                  <a:pt x="506656" y="231418"/>
                </a:lnTo>
                <a:lnTo>
                  <a:pt x="497984" y="248872"/>
                </a:lnTo>
                <a:lnTo>
                  <a:pt x="295080" y="501482"/>
                </a:lnTo>
                <a:lnTo>
                  <a:pt x="279901" y="513700"/>
                </a:lnTo>
                <a:lnTo>
                  <a:pt x="261276" y="518683"/>
                </a:lnTo>
                <a:lnTo>
                  <a:pt x="459948" y="518683"/>
                </a:lnTo>
                <a:lnTo>
                  <a:pt x="491566" y="491559"/>
                </a:lnTo>
                <a:lnTo>
                  <a:pt x="520345" y="458006"/>
                </a:lnTo>
                <a:lnTo>
                  <a:pt x="543760" y="420275"/>
                </a:lnTo>
                <a:lnTo>
                  <a:pt x="561220" y="378958"/>
                </a:lnTo>
                <a:lnTo>
                  <a:pt x="572130" y="334649"/>
                </a:lnTo>
                <a:lnTo>
                  <a:pt x="575898" y="287938"/>
                </a:lnTo>
                <a:lnTo>
                  <a:pt x="572130" y="241234"/>
                </a:lnTo>
                <a:lnTo>
                  <a:pt x="561220" y="196929"/>
                </a:lnTo>
                <a:lnTo>
                  <a:pt x="543760" y="155615"/>
                </a:lnTo>
                <a:lnTo>
                  <a:pt x="520345" y="117887"/>
                </a:lnTo>
                <a:lnTo>
                  <a:pt x="491566" y="84336"/>
                </a:lnTo>
                <a:lnTo>
                  <a:pt x="459951" y="57216"/>
                </a:lnTo>
                <a:close/>
              </a:path>
            </a:pathLst>
          </a:custGeom>
          <a:solidFill>
            <a:srgbClr val="00ACFE"/>
          </a:solidFill>
        </p:spPr>
        <p:txBody>
          <a:bodyPr wrap="square" lIns="0" tIns="0" rIns="0" bIns="0" rtlCol="0"/>
          <a:lstStyle/>
          <a:p>
            <a:endParaRP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20739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txBox="1">
            <a:spLocks/>
          </p:cNvSpPr>
          <p:nvPr/>
        </p:nvSpPr>
        <p:spPr>
          <a:xfrm>
            <a:off x="444939" y="290297"/>
            <a:ext cx="7219307"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90000"/>
              </a:lnSpc>
              <a:spcBef>
                <a:spcPct val="0"/>
              </a:spcBef>
              <a:buFont typeface="Arial" pitchFamily="34" charset="0"/>
              <a:buNone/>
            </a:pP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Android Tablets, Windows tablets &amp; </a:t>
            </a:r>
            <a:r>
              <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rPr>
              <a:t>AIO </a:t>
            </a: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in POS</a:t>
            </a:r>
            <a:endPar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sp>
        <p:nvSpPr>
          <p:cNvPr id="3" name="object 3"/>
          <p:cNvSpPr txBox="1"/>
          <p:nvPr/>
        </p:nvSpPr>
        <p:spPr>
          <a:xfrm>
            <a:off x="7136597" y="1682988"/>
            <a:ext cx="4073291" cy="3305520"/>
          </a:xfrm>
          <a:prstGeom prst="rect">
            <a:avLst/>
          </a:prstGeom>
        </p:spPr>
        <p:txBody>
          <a:bodyPr vert="horz" wrap="square" lIns="0" tIns="0" rIns="0" bIns="0" rtlCol="0">
            <a:spAutoFit/>
          </a:bodyPr>
          <a:lstStyle/>
          <a:p>
            <a:pPr marL="293449" indent="-285750">
              <a:buFont typeface="Arial" panose="020B0604020202020204" pitchFamily="34" charset="0"/>
              <a:buChar char="•"/>
            </a:pPr>
            <a:r>
              <a:rPr lang="en-US" sz="1500" spc="-3" dirty="0">
                <a:latin typeface="Segoe UI" panose="020B0502040204020203" pitchFamily="34" charset="0"/>
                <a:cs typeface="Segoe UI" panose="020B0502040204020203" pitchFamily="34" charset="0"/>
              </a:rPr>
              <a:t>Promotion &amp; Special Offers</a:t>
            </a:r>
            <a:endParaRPr sz="1500" dirty="0">
              <a:latin typeface="Segoe UI" panose="020B0502040204020203" pitchFamily="34" charset="0"/>
              <a:cs typeface="Segoe UI" panose="020B0502040204020203" pitchFamily="34" charset="0"/>
            </a:endParaRPr>
          </a:p>
          <a:p>
            <a:pPr marL="293449" marR="33489" indent="-285750">
              <a:lnSpc>
                <a:spcPct val="221500"/>
              </a:lnSpc>
              <a:buFont typeface="Arial" panose="020B0604020202020204" pitchFamily="34" charset="0"/>
              <a:buChar char="•"/>
            </a:pPr>
            <a:r>
              <a:rPr lang="en-US" sz="1500" spc="-3" dirty="0">
                <a:latin typeface="Segoe UI" panose="020B0502040204020203" pitchFamily="34" charset="0"/>
                <a:cs typeface="Segoe UI" panose="020B0502040204020203" pitchFamily="34" charset="0"/>
              </a:rPr>
              <a:t>Comfortable interface</a:t>
            </a:r>
          </a:p>
          <a:p>
            <a:pPr marL="293449" marR="33489" indent="-285750">
              <a:lnSpc>
                <a:spcPct val="221500"/>
              </a:lnSpc>
              <a:buFont typeface="Arial" panose="020B0604020202020204" pitchFamily="34" charset="0"/>
              <a:buChar char="•"/>
            </a:pPr>
            <a:r>
              <a:rPr lang="en-US" sz="1500" spc="6" dirty="0">
                <a:latin typeface="Segoe UI" panose="020B0502040204020203" pitchFamily="34" charset="0"/>
                <a:cs typeface="Segoe UI" panose="020B0502040204020203" pitchFamily="34" charset="0"/>
              </a:rPr>
              <a:t>Fast content creation &amp; changing</a:t>
            </a:r>
            <a:endParaRPr sz="1500" dirty="0">
              <a:latin typeface="Segoe UI" panose="020B0502040204020203" pitchFamily="34" charset="0"/>
              <a:cs typeface="Segoe UI" panose="020B0502040204020203" pitchFamily="34" charset="0"/>
            </a:endParaRPr>
          </a:p>
          <a:p>
            <a:pPr marL="293449" marR="3079" indent="-285750">
              <a:lnSpc>
                <a:spcPct val="221500"/>
              </a:lnSpc>
              <a:buFont typeface="Arial" panose="020B0604020202020204" pitchFamily="34" charset="0"/>
              <a:buChar char="•"/>
            </a:pPr>
            <a:r>
              <a:rPr lang="en-US" sz="1500" spc="-6" dirty="0">
                <a:latin typeface="Segoe UI" panose="020B0502040204020203" pitchFamily="34" charset="0"/>
                <a:cs typeface="Segoe UI" panose="020B0502040204020203" pitchFamily="34" charset="0"/>
              </a:rPr>
              <a:t>Triggers:</a:t>
            </a:r>
            <a:r>
              <a:rPr sz="1500" spc="-6" dirty="0">
                <a:latin typeface="Segoe UI" panose="020B0502040204020203" pitchFamily="34" charset="0"/>
                <a:cs typeface="Segoe UI" panose="020B0502040204020203" pitchFamily="34" charset="0"/>
              </a:rPr>
              <a:t> </a:t>
            </a:r>
            <a:r>
              <a:rPr sz="1500" dirty="0">
                <a:latin typeface="Segoe UI" panose="020B0502040204020203" pitchFamily="34" charset="0"/>
                <a:cs typeface="Segoe UI" panose="020B0502040204020203" pitchFamily="34" charset="0"/>
              </a:rPr>
              <a:t>Face </a:t>
            </a:r>
            <a:r>
              <a:rPr sz="1500" spc="6" dirty="0">
                <a:latin typeface="Segoe UI" panose="020B0502040204020203" pitchFamily="34" charset="0"/>
                <a:cs typeface="Segoe UI" panose="020B0502040204020203" pitchFamily="34" charset="0"/>
              </a:rPr>
              <a:t>detection и Motion detection </a:t>
            </a:r>
            <a:endParaRPr lang="en-US" sz="1500" spc="6" dirty="0">
              <a:latin typeface="Segoe UI" panose="020B0502040204020203" pitchFamily="34" charset="0"/>
              <a:cs typeface="Segoe UI" panose="020B0502040204020203" pitchFamily="34" charset="0"/>
            </a:endParaRPr>
          </a:p>
          <a:p>
            <a:pPr marL="293449" marR="3079" indent="-285750">
              <a:lnSpc>
                <a:spcPct val="221500"/>
              </a:lnSpc>
              <a:buFont typeface="Arial" panose="020B0604020202020204" pitchFamily="34" charset="0"/>
              <a:buChar char="•"/>
            </a:pPr>
            <a:r>
              <a:rPr sz="1500" spc="6" dirty="0">
                <a:latin typeface="Segoe UI" panose="020B0502040204020203" pitchFamily="34" charset="0"/>
                <a:cs typeface="Segoe UI" panose="020B0502040204020203" pitchFamily="34" charset="0"/>
              </a:rPr>
              <a:t> </a:t>
            </a:r>
            <a:r>
              <a:rPr lang="en-US" sz="1500" spc="6" dirty="0">
                <a:latin typeface="Segoe UI" panose="020B0502040204020203" pitchFamily="34" charset="0"/>
                <a:cs typeface="Segoe UI" panose="020B0502040204020203" pitchFamily="34" charset="0"/>
              </a:rPr>
              <a:t>Offline content playing</a:t>
            </a:r>
          </a:p>
          <a:p>
            <a:pPr marL="293449" marR="3079" indent="-285750">
              <a:lnSpc>
                <a:spcPct val="221500"/>
              </a:lnSpc>
              <a:buFont typeface="Arial" panose="020B0604020202020204" pitchFamily="34" charset="0"/>
              <a:buChar char="•"/>
            </a:pPr>
            <a:r>
              <a:rPr lang="en-US" sz="1500" spc="6" dirty="0">
                <a:latin typeface="Segoe UI" panose="020B0502040204020203" pitchFamily="34" charset="0"/>
                <a:cs typeface="Segoe UI" panose="020B0502040204020203" pitchFamily="34" charset="0"/>
              </a:rPr>
              <a:t>Interactive catalog</a:t>
            </a:r>
          </a:p>
          <a:p>
            <a:pPr marL="293449" marR="3079" indent="-285750">
              <a:lnSpc>
                <a:spcPct val="221500"/>
              </a:lnSpc>
              <a:buFont typeface="Arial" panose="020B0604020202020204" pitchFamily="34" charset="0"/>
              <a:buChar char="•"/>
            </a:pPr>
            <a:r>
              <a:rPr lang="en-US" sz="1500" spc="6" dirty="0">
                <a:latin typeface="Segoe UI" panose="020B0502040204020203" pitchFamily="34" charset="0"/>
                <a:cs typeface="Segoe UI" panose="020B0502040204020203" pitchFamily="34" charset="0"/>
              </a:rPr>
              <a:t>News, Offers, Advertising</a:t>
            </a:r>
            <a:endParaRPr sz="1500" dirty="0">
              <a:latin typeface="Segoe UI" panose="020B0502040204020203" pitchFamily="34" charset="0"/>
              <a:cs typeface="Segoe UI" panose="020B0502040204020203" pitchFamily="34" charset="0"/>
            </a:endParaRPr>
          </a:p>
        </p:txBody>
      </p:sp>
      <p:sp>
        <p:nvSpPr>
          <p:cNvPr id="28" name="object 34"/>
          <p:cNvSpPr txBox="1"/>
          <p:nvPr/>
        </p:nvSpPr>
        <p:spPr>
          <a:xfrm>
            <a:off x="2209062" y="1054466"/>
            <a:ext cx="6079509" cy="276999"/>
          </a:xfrm>
          <a:prstGeom prst="rect">
            <a:avLst/>
          </a:prstGeom>
        </p:spPr>
        <p:txBody>
          <a:bodyPr vert="horz" wrap="square" lIns="0" tIns="0" rIns="0" bIns="0" rtlCol="0">
            <a:spAutoFit/>
          </a:bodyPr>
          <a:lstStyle/>
          <a:p>
            <a:pPr marL="7699" algn="ctr"/>
            <a:r>
              <a:rPr lang="en-US" spc="3" dirty="0">
                <a:latin typeface="Segoe UI" panose="020B0502040204020203" pitchFamily="34" charset="0"/>
                <a:cs typeface="Segoe UI" panose="020B0502040204020203" pitchFamily="34" charset="0"/>
              </a:rPr>
              <a:t>Communication with the customers</a:t>
            </a:r>
            <a:endParaRPr dirty="0">
              <a:latin typeface="Segoe UI" panose="020B0502040204020203" pitchFamily="34" charset="0"/>
              <a:cs typeface="Segoe UI" panose="020B0502040204020203" pitchFamily="34" charset="0"/>
            </a:endParaRPr>
          </a:p>
        </p:txBody>
      </p:sp>
      <p:sp>
        <p:nvSpPr>
          <p:cNvPr id="29" name="object 38"/>
          <p:cNvSpPr txBox="1"/>
          <p:nvPr/>
        </p:nvSpPr>
        <p:spPr>
          <a:xfrm>
            <a:off x="7136598" y="5254154"/>
            <a:ext cx="3506002" cy="249490"/>
          </a:xfrm>
          <a:prstGeom prst="rect">
            <a:avLst/>
          </a:prstGeom>
        </p:spPr>
        <p:txBody>
          <a:bodyPr vert="horz" wrap="square" lIns="0" tIns="18477" rIns="0" bIns="0" rtlCol="0">
            <a:spAutoFit/>
          </a:bodyPr>
          <a:lstStyle/>
          <a:p>
            <a:pPr marL="293449" indent="-285750">
              <a:spcBef>
                <a:spcPts val="145"/>
              </a:spcBef>
              <a:buFont typeface="Arial" panose="020B0604020202020204" pitchFamily="34" charset="0"/>
              <a:buChar char="•"/>
            </a:pPr>
            <a:r>
              <a:rPr lang="en-US" sz="1500" spc="6" dirty="0">
                <a:latin typeface="Segoe UI" panose="020B0502040204020203" pitchFamily="34" charset="0"/>
                <a:cs typeface="Segoe UI" panose="020B0502040204020203" pitchFamily="34" charset="0"/>
              </a:rPr>
              <a:t>All devices are controlled centrally</a:t>
            </a:r>
            <a:endParaRPr sz="1500" dirty="0">
              <a:latin typeface="Segoe UI" panose="020B0502040204020203" pitchFamily="34" charset="0"/>
              <a:cs typeface="Segoe UI" panose="020B0502040204020203" pitchFamily="34" charset="0"/>
            </a:endParaRPr>
          </a:p>
        </p:txBody>
      </p:sp>
      <p:pic>
        <p:nvPicPr>
          <p:cNvPr id="30" name="Рисунок 44"/>
          <p:cNvPicPr>
            <a:picLocks noChangeAspect="1"/>
          </p:cNvPicPr>
          <p:nvPr/>
        </p:nvPicPr>
        <p:blipFill rotWithShape="1">
          <a:blip r:embed="rId2" cstate="print"/>
          <a:srcRect l="11661" r="13134"/>
          <a:stretch/>
        </p:blipFill>
        <p:spPr>
          <a:xfrm>
            <a:off x="444939" y="1921520"/>
            <a:ext cx="5843031" cy="3729083"/>
          </a:xfrm>
          <a:prstGeom prst="rect">
            <a:avLst/>
          </a:prstGeom>
        </p:spPr>
      </p:pic>
    </p:spTree>
    <p:extLst>
      <p:ext uri="{BB962C8B-B14F-4D97-AF65-F5344CB8AC3E}">
        <p14:creationId xmlns:p14="http://schemas.microsoft.com/office/powerpoint/2010/main" val="1546056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nyazo.jp/O7gZ9Y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5665" y="823073"/>
            <a:ext cx="5551359" cy="52693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p:cNvSpPr>
            <a:spLocks noChangeArrowheads="1"/>
          </p:cNvSpPr>
          <p:nvPr/>
        </p:nvSpPr>
        <p:spPr bwMode="auto">
          <a:xfrm>
            <a:off x="6762225" y="1520646"/>
            <a:ext cx="4591373" cy="381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9970" tIns="59985" rIns="119970" bIns="59985"/>
          <a:lstStyle>
            <a:lvl1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 pos="3144838"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pPr>
            <a:endParaRPr lang="ru-RU" altLang="en-US" dirty="0">
              <a:latin typeface="Segoe UI" panose="020B0502040204020203" pitchFamily="34" charset="0"/>
              <a:ea typeface="Segoe UI" panose="020B0502040204020203" pitchFamily="34" charset="0"/>
              <a:cs typeface="Segoe UI" panose="020B0502040204020203" pitchFamily="34" charset="0"/>
            </a:endParaRPr>
          </a:p>
          <a:p>
            <a:pPr>
              <a:lnSpc>
                <a:spcPct val="100000"/>
              </a:lnSpc>
            </a:pPr>
            <a:r>
              <a:rPr lang="ru-RU" altLang="en-US" sz="1600" dirty="0">
                <a:latin typeface="Segoe UI" panose="020B0502040204020203" pitchFamily="34" charset="0"/>
                <a:ea typeface="Segoe UI" panose="020B0502040204020203" pitchFamily="34" charset="0"/>
                <a:cs typeface="Segoe UI" panose="020B0502040204020203" pitchFamily="34" charset="0"/>
              </a:rPr>
              <a:t>Create the most effective service</a:t>
            </a:r>
          </a:p>
          <a:p>
            <a:pPr>
              <a:lnSpc>
                <a:spcPts val="1866"/>
              </a:lnSpc>
            </a:pPr>
            <a:endParaRPr lang="ru-RU" altLang="en-US" sz="1300" dirty="0">
              <a:latin typeface="Segoe UI" panose="020B0502040204020203" pitchFamily="34" charset="0"/>
              <a:ea typeface="Segoe UI" panose="020B0502040204020203" pitchFamily="34" charset="0"/>
              <a:cs typeface="Segoe UI" panose="020B0502040204020203" pitchFamily="34" charset="0"/>
            </a:endParaRPr>
          </a:p>
          <a:p>
            <a:pPr>
              <a:lnSpc>
                <a:spcPts val="1866"/>
              </a:lnSpc>
            </a:pPr>
            <a:r>
              <a:rPr lang="ru-RU" altLang="en-US" sz="1300" dirty="0">
                <a:latin typeface="Segoe UI" panose="020B0502040204020203" pitchFamily="34" charset="0"/>
                <a:ea typeface="Segoe UI" panose="020B0502040204020203" pitchFamily="34" charset="0"/>
                <a:cs typeface="Segoe UI" panose="020B0502040204020203" pitchFamily="34" charset="0"/>
              </a:rPr>
              <a:t>Create the most effective service using online staff training. Launch it on your notebooks and smartphones according to schedule.</a:t>
            </a:r>
          </a:p>
          <a:p>
            <a:pPr>
              <a:lnSpc>
                <a:spcPts val="1866"/>
              </a:lnSpc>
            </a:pPr>
            <a:endParaRPr lang="ru-RU" altLang="en-US" sz="1300" dirty="0">
              <a:latin typeface="Segoe UI" panose="020B0502040204020203" pitchFamily="34" charset="0"/>
              <a:ea typeface="Segoe UI" panose="020B0502040204020203" pitchFamily="34" charset="0"/>
              <a:cs typeface="Segoe UI" panose="020B0502040204020203" pitchFamily="34" charset="0"/>
            </a:endParaRPr>
          </a:p>
          <a:p>
            <a:pPr>
              <a:lnSpc>
                <a:spcPct val="100000"/>
              </a:lnSpc>
            </a:pPr>
            <a:r>
              <a:rPr lang="ru-RU" altLang="en-US" sz="1600" dirty="0">
                <a:latin typeface="Segoe UI" panose="020B0502040204020203" pitchFamily="34" charset="0"/>
                <a:ea typeface="Segoe UI" panose="020B0502040204020203" pitchFamily="34" charset="0"/>
                <a:cs typeface="Segoe UI" panose="020B0502040204020203" pitchFamily="34" charset="0"/>
              </a:rPr>
              <a:t>Combine knowledge and advertisement </a:t>
            </a:r>
          </a:p>
          <a:p>
            <a:pPr>
              <a:lnSpc>
                <a:spcPts val="1866"/>
              </a:lnSpc>
            </a:pPr>
            <a:endParaRPr lang="ru-RU" altLang="en-US" sz="1300" dirty="0">
              <a:latin typeface="Segoe UI" panose="020B0502040204020203" pitchFamily="34" charset="0"/>
              <a:ea typeface="Segoe UI" panose="020B0502040204020203" pitchFamily="34" charset="0"/>
              <a:cs typeface="Segoe UI" panose="020B0502040204020203" pitchFamily="34" charset="0"/>
            </a:endParaRPr>
          </a:p>
          <a:p>
            <a:pPr>
              <a:lnSpc>
                <a:spcPts val="1866"/>
              </a:lnSpc>
            </a:pPr>
            <a:r>
              <a:rPr lang="ru-RU" altLang="en-US" sz="1300" dirty="0">
                <a:latin typeface="Segoe UI" panose="020B0502040204020203" pitchFamily="34" charset="0"/>
                <a:ea typeface="Segoe UI" panose="020B0502040204020203" pitchFamily="34" charset="0"/>
                <a:cs typeface="Segoe UI" panose="020B0502040204020203" pitchFamily="34" charset="0"/>
              </a:rPr>
              <a:t>Combine knowledge and advertisement at POS using onepoint information management. Interactive micro-lessons are available in application the day before promotions and their streaming at retail space using online audio and video advertising.</a:t>
            </a:r>
          </a:p>
        </p:txBody>
      </p:sp>
      <p:sp>
        <p:nvSpPr>
          <p:cNvPr id="4" name="Объект 1"/>
          <p:cNvSpPr txBox="1">
            <a:spLocks/>
          </p:cNvSpPr>
          <p:nvPr/>
        </p:nvSpPr>
        <p:spPr>
          <a:xfrm>
            <a:off x="799869" y="343132"/>
            <a:ext cx="5822950"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90000"/>
              </a:lnSpc>
              <a:spcBef>
                <a:spcPct val="0"/>
              </a:spcBef>
              <a:buFont typeface="Arial" pitchFamily="34" charset="0"/>
              <a:buNone/>
            </a:pPr>
            <a:r>
              <a:rPr lang="ru-RU" altLang="en-US" sz="2600" b="1" dirty="0" err="1">
                <a:solidFill>
                  <a:srgbClr val="3C4F99"/>
                </a:solidFill>
                <a:latin typeface="Segoe UI" panose="020B0502040204020203" pitchFamily="34" charset="0"/>
                <a:ea typeface="Inter" panose="020B0502030000000004" pitchFamily="34" charset="0"/>
                <a:cs typeface="Segoe UI" panose="020B0502040204020203" pitchFamily="34" charset="0"/>
              </a:rPr>
              <a:t>Staff</a:t>
            </a:r>
            <a:r>
              <a:rPr lang="ru-RU" alt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 </a:t>
            </a:r>
            <a:r>
              <a:rPr lang="ru-RU" altLang="en-US" sz="2600" b="1" dirty="0" err="1">
                <a:solidFill>
                  <a:srgbClr val="3C4F99"/>
                </a:solidFill>
                <a:latin typeface="Segoe UI" panose="020B0502040204020203" pitchFamily="34" charset="0"/>
                <a:ea typeface="Inter" panose="020B0502030000000004" pitchFamily="34" charset="0"/>
                <a:cs typeface="Segoe UI" panose="020B0502040204020203" pitchFamily="34" charset="0"/>
              </a:rPr>
              <a:t>training</a:t>
            </a:r>
            <a:r>
              <a:rPr lang="ru-RU" alt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 </a:t>
            </a:r>
            <a:r>
              <a:rPr lang="ru-RU" altLang="en-US" sz="2600" b="1" dirty="0" err="1">
                <a:solidFill>
                  <a:srgbClr val="3C4F99"/>
                </a:solidFill>
                <a:latin typeface="Segoe UI" panose="020B0502040204020203" pitchFamily="34" charset="0"/>
                <a:ea typeface="Inter" panose="020B0502030000000004" pitchFamily="34" charset="0"/>
                <a:cs typeface="Segoe UI" panose="020B0502040204020203" pitchFamily="34" charset="0"/>
              </a:rPr>
              <a:t>and</a:t>
            </a:r>
            <a:r>
              <a:rPr lang="ru-RU" alt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 </a:t>
            </a:r>
            <a:r>
              <a:rPr lang="ru-RU" altLang="en-US" sz="2600" b="1" dirty="0" err="1">
                <a:solidFill>
                  <a:srgbClr val="3C4F99"/>
                </a:solidFill>
                <a:latin typeface="Segoe UI" panose="020B0502040204020203" pitchFamily="34" charset="0"/>
                <a:ea typeface="Inter" panose="020B0502030000000004" pitchFamily="34" charset="0"/>
                <a:cs typeface="Segoe UI" panose="020B0502040204020203" pitchFamily="34" charset="0"/>
              </a:rPr>
              <a:t>informing</a:t>
            </a:r>
            <a:r>
              <a:rPr lang="ru-RU" alt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 </a:t>
            </a:r>
            <a:r>
              <a:rPr lang="ru-RU" altLang="en-US" sz="2600" b="1" dirty="0" err="1">
                <a:solidFill>
                  <a:srgbClr val="3C4F99"/>
                </a:solidFill>
                <a:latin typeface="Segoe UI" panose="020B0502040204020203" pitchFamily="34" charset="0"/>
                <a:ea typeface="Inter" panose="020B0502030000000004" pitchFamily="34" charset="0"/>
                <a:cs typeface="Segoe UI" panose="020B0502040204020203" pitchFamily="34" charset="0"/>
              </a:rPr>
              <a:t>system</a:t>
            </a:r>
            <a:endParaRPr lang="ru-RU" alt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a:p>
            <a:pPr marL="0">
              <a:lnSpc>
                <a:spcPct val="90000"/>
              </a:lnSpc>
              <a:spcBef>
                <a:spcPct val="0"/>
              </a:spcBef>
              <a:buFont typeface="Arial" pitchFamily="34" charset="0"/>
              <a:buNone/>
            </a:pPr>
            <a:endParaRPr lang="ru-RU" sz="2999" dirty="0">
              <a:solidFill>
                <a:srgbClr val="9B2E31"/>
              </a:solidFill>
              <a:latin typeface="Segoe UI Semilight" panose="020B0402040204020203" pitchFamily="34" charset="0"/>
              <a:ea typeface="+mj-ea"/>
              <a:cs typeface="Segoe UI Semilight" panose="020B0402040204020203" pitchFamily="34" charset="0"/>
            </a:endParaRPr>
          </a:p>
        </p:txBody>
      </p:sp>
    </p:spTree>
    <p:extLst>
      <p:ext uri="{BB962C8B-B14F-4D97-AF65-F5344CB8AC3E}">
        <p14:creationId xmlns:p14="http://schemas.microsoft.com/office/powerpoint/2010/main" val="3436757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7238" cy="6857615"/>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262626"/>
          </a:solidFill>
        </p:spPr>
        <p:txBody>
          <a:bodyPr wrap="square" lIns="0" tIns="0" rIns="0" bIns="0" rtlCol="0"/>
          <a:lstStyle/>
          <a:p>
            <a:endParaRPr/>
          </a:p>
        </p:txBody>
      </p:sp>
      <p:pic>
        <p:nvPicPr>
          <p:cNvPr id="23" name="Рисунок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01"/>
            <a:ext cx="12187238" cy="2412830"/>
          </a:xfrm>
          <a:prstGeom prst="rect">
            <a:avLst/>
          </a:prstGeom>
        </p:spPr>
      </p:pic>
      <p:sp>
        <p:nvSpPr>
          <p:cNvPr id="3" name="object 3"/>
          <p:cNvSpPr/>
          <p:nvPr/>
        </p:nvSpPr>
        <p:spPr>
          <a:xfrm>
            <a:off x="1" y="590508"/>
            <a:ext cx="12187237" cy="626701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393480" y="0"/>
            <a:ext cx="7451855" cy="566898"/>
          </a:xfrm>
          <a:prstGeom prst="rect">
            <a:avLst/>
          </a:prstGeom>
        </p:spPr>
        <p:txBody>
          <a:bodyPr vert="horz" wrap="square" lIns="0" tIns="7314" rIns="0" bIns="0" rtlCol="0">
            <a:spAutoFit/>
          </a:bodyPr>
          <a:lstStyle/>
          <a:p>
            <a:pPr marL="1614811" marR="3079" indent="-1607497">
              <a:lnSpc>
                <a:spcPct val="101000"/>
              </a:lnSpc>
              <a:spcBef>
                <a:spcPts val="58"/>
              </a:spcBef>
            </a:pPr>
            <a:r>
              <a:rPr lang="en-US" spc="3" dirty="0">
                <a:solidFill>
                  <a:srgbClr val="FFFFFF"/>
                </a:solidFill>
                <a:latin typeface="Segoe UI" panose="020B0502040204020203" pitchFamily="34" charset="0"/>
                <a:ea typeface="Segoe UI" panose="020B0502040204020203" pitchFamily="34" charset="0"/>
                <a:cs typeface="Segoe UI" panose="020B0502040204020203" pitchFamily="34" charset="0"/>
              </a:rPr>
              <a:t>Project with the demonstration of the latest development &amp; unique</a:t>
            </a:r>
          </a:p>
          <a:p>
            <a:pPr marL="1614811" marR="3079" indent="-1607497" algn="ctr">
              <a:lnSpc>
                <a:spcPct val="101000"/>
              </a:lnSpc>
              <a:spcBef>
                <a:spcPts val="58"/>
              </a:spcBef>
            </a:pPr>
            <a:r>
              <a:rPr lang="en-US" spc="3" dirty="0">
                <a:solidFill>
                  <a:srgbClr val="FFFFFF"/>
                </a:solidFill>
                <a:latin typeface="Segoe UI" panose="020B0502040204020203" pitchFamily="34" charset="0"/>
                <a:ea typeface="Segoe UI" panose="020B0502040204020203" pitchFamily="34" charset="0"/>
                <a:cs typeface="Segoe UI" panose="020B0502040204020203" pitchFamily="34" charset="0"/>
              </a:rPr>
              <a:t>points of  </a:t>
            </a:r>
            <a:r>
              <a:rPr dirty="0">
                <a:solidFill>
                  <a:srgbClr val="FFFFFF"/>
                </a:solidFill>
                <a:latin typeface="Segoe UI" panose="020B0502040204020203" pitchFamily="34" charset="0"/>
                <a:ea typeface="Segoe UI" panose="020B0502040204020203" pitchFamily="34" charset="0"/>
                <a:cs typeface="Segoe UI" panose="020B0502040204020203" pitchFamily="34" charset="0"/>
              </a:rPr>
              <a:t>Nike,  </a:t>
            </a:r>
            <a:r>
              <a:rPr lang="en-US" spc="-6" dirty="0">
                <a:solidFill>
                  <a:srgbClr val="FFFFFF"/>
                </a:solidFill>
                <a:latin typeface="Segoe UI" panose="020B0502040204020203" pitchFamily="34" charset="0"/>
                <a:ea typeface="Segoe UI" panose="020B0502040204020203" pitchFamily="34" charset="0"/>
                <a:cs typeface="Segoe UI" panose="020B0502040204020203" pitchFamily="34" charset="0"/>
              </a:rPr>
              <a:t>which the customer can see immediately</a:t>
            </a:r>
            <a:endParaRPr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22758979"/>
      </p:ext>
    </p:extLst>
  </p:cSld>
  <p:clrMapOvr>
    <a:masterClrMapping/>
  </p:clrMapOvr>
  <p:transition spd="slow">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7238" cy="6857615"/>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262626"/>
          </a:solidFill>
        </p:spPr>
        <p:txBody>
          <a:bodyPr wrap="square" lIns="0" tIns="0" rIns="0" bIns="0" rtlCol="0"/>
          <a:lstStyle/>
          <a:p>
            <a:endParaRPr/>
          </a:p>
        </p:txBody>
      </p:sp>
      <p:sp>
        <p:nvSpPr>
          <p:cNvPr id="3" name="object 3"/>
          <p:cNvSpPr/>
          <p:nvPr/>
        </p:nvSpPr>
        <p:spPr>
          <a:xfrm>
            <a:off x="1" y="0"/>
            <a:ext cx="12187237" cy="6857519"/>
          </a:xfrm>
          <a:prstGeom prst="rect">
            <a:avLst/>
          </a:prstGeom>
          <a:blipFill>
            <a:blip r:embed="rId2" cstate="print"/>
            <a:stretch>
              <a:fillRect/>
            </a:stretch>
          </a:blipFill>
        </p:spPr>
        <p:txBody>
          <a:bodyPr wrap="square" lIns="0" tIns="0" rIns="0" bIns="0" rtlCol="0"/>
          <a:lstStyle/>
          <a:p>
            <a:endParaRPr/>
          </a:p>
        </p:txBody>
      </p:sp>
      <p:pic>
        <p:nvPicPr>
          <p:cNvPr id="23" name="Рисунок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1"/>
            <a:ext cx="12187238" cy="2412830"/>
          </a:xfrm>
          <a:prstGeom prst="rect">
            <a:avLst/>
          </a:prstGeom>
        </p:spPr>
      </p:pic>
      <p:sp>
        <p:nvSpPr>
          <p:cNvPr id="21" name="object 21"/>
          <p:cNvSpPr txBox="1"/>
          <p:nvPr/>
        </p:nvSpPr>
        <p:spPr>
          <a:xfrm>
            <a:off x="1987325" y="228755"/>
            <a:ext cx="8212588" cy="566898"/>
          </a:xfrm>
          <a:prstGeom prst="rect">
            <a:avLst/>
          </a:prstGeom>
        </p:spPr>
        <p:txBody>
          <a:bodyPr vert="horz" wrap="square" lIns="0" tIns="7314" rIns="0" bIns="0" rtlCol="0">
            <a:spAutoFit/>
          </a:bodyPr>
          <a:lstStyle/>
          <a:p>
            <a:pPr marL="1188685" marR="3079" indent="-1181371" algn="ctr">
              <a:lnSpc>
                <a:spcPct val="101000"/>
              </a:lnSpc>
              <a:spcBef>
                <a:spcPts val="58"/>
              </a:spcBef>
            </a:pPr>
            <a:r>
              <a:rPr lang="en-US" spc="3" dirty="0">
                <a:solidFill>
                  <a:srgbClr val="FFFFFF"/>
                </a:solidFill>
                <a:latin typeface="Segoe UI" panose="020B0502040204020203" pitchFamily="34" charset="0"/>
                <a:ea typeface="Segoe UI" panose="020B0502040204020203" pitchFamily="34" charset="0"/>
                <a:cs typeface="Segoe UI" panose="020B0502040204020203" pitchFamily="34" charset="0"/>
              </a:rPr>
              <a:t>LCD Video Wall</a:t>
            </a:r>
            <a:r>
              <a:rPr dirty="0">
                <a:solidFill>
                  <a:srgbClr val="FFFFFF"/>
                </a:solidFill>
                <a:latin typeface="Segoe UI" panose="020B0502040204020203" pitchFamily="34" charset="0"/>
                <a:ea typeface="Segoe UI" panose="020B0502040204020203" pitchFamily="34" charset="0"/>
                <a:cs typeface="Segoe UI" panose="020B0502040204020203" pitchFamily="34" charset="0"/>
              </a:rPr>
              <a:t>, </a:t>
            </a:r>
            <a:r>
              <a:rPr lang="en-US" dirty="0">
                <a:solidFill>
                  <a:srgbClr val="FFFFFF"/>
                </a:solidFill>
                <a:latin typeface="Segoe UI" panose="020B0502040204020203" pitchFamily="34" charset="0"/>
                <a:ea typeface="Segoe UI" panose="020B0502040204020203" pitchFamily="34" charset="0"/>
                <a:cs typeface="Segoe UI" panose="020B0502040204020203" pitchFamily="34" charset="0"/>
              </a:rPr>
              <a:t>Interactive Panels / </a:t>
            </a:r>
            <a:r>
              <a:rPr lang="en-US" dirty="0" err="1">
                <a:solidFill>
                  <a:srgbClr val="FFFFFF"/>
                </a:solidFill>
                <a:latin typeface="Segoe UI" panose="020B0502040204020203" pitchFamily="34" charset="0"/>
                <a:ea typeface="Segoe UI" panose="020B0502040204020203" pitchFamily="34" charset="0"/>
                <a:cs typeface="Segoe UI" panose="020B0502040204020203" pitchFamily="34" charset="0"/>
              </a:rPr>
              <a:t>AiO</a:t>
            </a:r>
            <a:r>
              <a:rPr dirty="0">
                <a:solidFill>
                  <a:srgbClr val="FFFFFF"/>
                </a:solidFill>
                <a:latin typeface="Segoe UI" panose="020B0502040204020203" pitchFamily="34" charset="0"/>
                <a:ea typeface="Segoe UI" panose="020B0502040204020203" pitchFamily="34" charset="0"/>
                <a:cs typeface="Segoe UI" panose="020B0502040204020203" pitchFamily="34" charset="0"/>
              </a:rPr>
              <a:t>, </a:t>
            </a:r>
            <a:r>
              <a:rPr lang="en-US" dirty="0">
                <a:solidFill>
                  <a:srgbClr val="FFFFFF"/>
                </a:solidFill>
                <a:latin typeface="Segoe UI" panose="020B0502040204020203" pitchFamily="34" charset="0"/>
                <a:ea typeface="Segoe UI" panose="020B0502040204020203" pitchFamily="34" charset="0"/>
                <a:cs typeface="Segoe UI" panose="020B0502040204020203" pitchFamily="34" charset="0"/>
              </a:rPr>
              <a:t>with video &amp; audio content</a:t>
            </a:r>
          </a:p>
          <a:p>
            <a:pPr marL="1188685" marR="3079" indent="-1181371" algn="ctr">
              <a:lnSpc>
                <a:spcPct val="101000"/>
              </a:lnSpc>
              <a:spcBef>
                <a:spcPts val="58"/>
              </a:spcBef>
            </a:pPr>
            <a:r>
              <a:rPr lang="en-US" dirty="0">
                <a:solidFill>
                  <a:srgbClr val="FFFFFF"/>
                </a:solidFill>
                <a:latin typeface="Segoe UI" panose="020B0502040204020203" pitchFamily="34" charset="0"/>
                <a:ea typeface="Segoe UI" panose="020B0502040204020203" pitchFamily="34" charset="0"/>
                <a:cs typeface="Segoe UI" panose="020B0502040204020203" pitchFamily="34" charset="0"/>
              </a:rPr>
              <a:t>management remotely</a:t>
            </a:r>
            <a:endParaRPr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86742851"/>
      </p:ext>
    </p:extLst>
  </p:cSld>
  <p:clrMapOvr>
    <a:masterClrMapping/>
  </p:clrMapOvr>
  <p:transition spd="slow">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87238" cy="6857615"/>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262626"/>
          </a:solidFill>
        </p:spPr>
        <p:txBody>
          <a:bodyPr wrap="square" lIns="0" tIns="0" rIns="0" bIns="0" rtlCol="0"/>
          <a:lstStyle/>
          <a:p>
            <a:endParaRPr/>
          </a:p>
        </p:txBody>
      </p:sp>
      <p:sp>
        <p:nvSpPr>
          <p:cNvPr id="3" name="object 3"/>
          <p:cNvSpPr/>
          <p:nvPr/>
        </p:nvSpPr>
        <p:spPr>
          <a:xfrm>
            <a:off x="1" y="0"/>
            <a:ext cx="12187237" cy="6857519"/>
          </a:xfrm>
          <a:prstGeom prst="rect">
            <a:avLst/>
          </a:prstGeom>
          <a:blipFill>
            <a:blip r:embed="rId2" cstate="print"/>
            <a:stretch>
              <a:fillRect/>
            </a:stretch>
          </a:blipFill>
        </p:spPr>
        <p:txBody>
          <a:bodyPr wrap="square" lIns="0" tIns="0" rIns="0" bIns="0" rtlCol="0"/>
          <a:lstStyle/>
          <a:p>
            <a:endParaRPr/>
          </a:p>
        </p:txBody>
      </p:sp>
      <p:pic>
        <p:nvPicPr>
          <p:cNvPr id="23" name="Рисунок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1"/>
            <a:ext cx="12187238" cy="2412830"/>
          </a:xfrm>
          <a:prstGeom prst="rect">
            <a:avLst/>
          </a:prstGeom>
        </p:spPr>
      </p:pic>
      <p:sp>
        <p:nvSpPr>
          <p:cNvPr id="5" name="object 5"/>
          <p:cNvSpPr txBox="1"/>
          <p:nvPr/>
        </p:nvSpPr>
        <p:spPr>
          <a:xfrm>
            <a:off x="766496" y="153276"/>
            <a:ext cx="10717533" cy="549265"/>
          </a:xfrm>
          <a:prstGeom prst="rect">
            <a:avLst/>
          </a:prstGeom>
        </p:spPr>
        <p:txBody>
          <a:bodyPr vert="horz" wrap="square" lIns="0" tIns="7314" rIns="0" bIns="0" rtlCol="0">
            <a:spAutoFit/>
          </a:bodyPr>
          <a:lstStyle/>
          <a:p>
            <a:pPr marL="7699" marR="3079" indent="165138" algn="ctr">
              <a:lnSpc>
                <a:spcPct val="101000"/>
              </a:lnSpc>
              <a:spcBef>
                <a:spcPts val="58"/>
              </a:spcBef>
            </a:pPr>
            <a:r>
              <a:rPr lang="en-US" spc="6" dirty="0">
                <a:solidFill>
                  <a:srgbClr val="FFFFFF"/>
                </a:solidFill>
                <a:latin typeface="Segoe UI" panose="020B0502040204020203" pitchFamily="34" charset="0"/>
                <a:ea typeface="Segoe UI" panose="020B0502040204020203" pitchFamily="34" charset="0"/>
                <a:cs typeface="Segoe UI" panose="020B0502040204020203" pitchFamily="34" charset="0"/>
              </a:rPr>
              <a:t>Each customer inside the </a:t>
            </a:r>
            <a:r>
              <a:rPr dirty="0">
                <a:solidFill>
                  <a:srgbClr val="FFFFFF"/>
                </a:solidFill>
                <a:latin typeface="Segoe UI" panose="020B0502040204020203" pitchFamily="34" charset="0"/>
                <a:ea typeface="Segoe UI" panose="020B0502040204020203" pitchFamily="34" charset="0"/>
                <a:cs typeface="Segoe UI" panose="020B0502040204020203" pitchFamily="34" charset="0"/>
              </a:rPr>
              <a:t>Nike</a:t>
            </a:r>
            <a:r>
              <a:rPr lang="en-US" dirty="0">
                <a:solidFill>
                  <a:srgbClr val="FFFFFF"/>
                </a:solidFill>
                <a:latin typeface="Segoe UI" panose="020B0502040204020203" pitchFamily="34" charset="0"/>
                <a:ea typeface="Segoe UI" panose="020B0502040204020203" pitchFamily="34" charset="0"/>
                <a:cs typeface="Segoe UI" panose="020B0502040204020203" pitchFamily="34" charset="0"/>
              </a:rPr>
              <a:t> shop</a:t>
            </a:r>
            <a:r>
              <a:rPr dirty="0">
                <a:solidFill>
                  <a:srgbClr val="FFFFFF"/>
                </a:solidFill>
                <a:latin typeface="Segoe UI" panose="020B0502040204020203" pitchFamily="34" charset="0"/>
                <a:ea typeface="Segoe UI" panose="020B0502040204020203" pitchFamily="34" charset="0"/>
                <a:cs typeface="Segoe UI" panose="020B0502040204020203" pitchFamily="34" charset="0"/>
              </a:rPr>
              <a:t>, </a:t>
            </a:r>
            <a:r>
              <a:rPr lang="en-US" dirty="0">
                <a:solidFill>
                  <a:srgbClr val="FFFFFF"/>
                </a:solidFill>
                <a:latin typeface="Segoe UI" panose="020B0502040204020203" pitchFamily="34" charset="0"/>
                <a:ea typeface="Segoe UI" panose="020B0502040204020203" pitchFamily="34" charset="0"/>
                <a:cs typeface="Segoe UI" panose="020B0502040204020203" pitchFamily="34" charset="0"/>
              </a:rPr>
              <a:t>in regards to LCD panels &amp; Touch Panels (</a:t>
            </a:r>
            <a:r>
              <a:rPr lang="en-US" dirty="0" err="1">
                <a:solidFill>
                  <a:srgbClr val="FFFFFF"/>
                </a:solidFill>
                <a:latin typeface="Segoe UI" panose="020B0502040204020203" pitchFamily="34" charset="0"/>
                <a:ea typeface="Segoe UI" panose="020B0502040204020203" pitchFamily="34" charset="0"/>
                <a:cs typeface="Segoe UI" panose="020B0502040204020203" pitchFamily="34" charset="0"/>
              </a:rPr>
              <a:t>AiO</a:t>
            </a:r>
            <a:r>
              <a:rPr lang="en-US" dirty="0">
                <a:solidFill>
                  <a:srgbClr val="FFFFFF"/>
                </a:solidFill>
                <a:latin typeface="Segoe UI" panose="020B0502040204020203" pitchFamily="34" charset="0"/>
                <a:ea typeface="Segoe UI" panose="020B0502040204020203" pitchFamily="34" charset="0"/>
                <a:cs typeface="Segoe UI" panose="020B0502040204020203" pitchFamily="34" charset="0"/>
              </a:rPr>
              <a:t>) could receive full information about product &amp; price immediately, also can choose the product he want &amp; send the order. </a:t>
            </a:r>
            <a:endParaRPr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28941025"/>
      </p:ext>
    </p:extLst>
  </p:cSld>
  <p:clrMapOvr>
    <a:masterClrMapping/>
  </p:clrMapOvr>
  <p:transition spd="slow">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stretch>
            <a:fillRect/>
          </a:stretch>
        </p:blipFill>
        <p:spPr>
          <a:xfrm>
            <a:off x="1" y="0"/>
            <a:ext cx="12192448" cy="6861683"/>
          </a:xfrm>
          <a:prstGeom prst="rect">
            <a:avLst/>
          </a:prstGeom>
        </p:spPr>
      </p:pic>
    </p:spTree>
    <p:extLst>
      <p:ext uri="{BB962C8B-B14F-4D97-AF65-F5344CB8AC3E}">
        <p14:creationId xmlns:p14="http://schemas.microsoft.com/office/powerpoint/2010/main" val="616326407"/>
      </p:ext>
    </p:extLst>
  </p:cSld>
  <p:clrMapOvr>
    <a:masterClrMapping/>
  </p:clrMapOvr>
  <p:transition spd="slow">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76200"/>
            <a:ext cx="9042400" cy="858838"/>
          </a:xfrm>
        </p:spPr>
        <p:txBody>
          <a:bodyPr>
            <a:normAutofit fontScale="90000"/>
          </a:bodyPr>
          <a:lstStyle/>
          <a:p>
            <a:r>
              <a:rPr lang="en-US" b="1" dirty="0"/>
              <a:t>Prestigio DS application appearance cases</a:t>
            </a:r>
            <a:endParaRPr lang="en-US" sz="3200" dirty="0"/>
          </a:p>
        </p:txBody>
      </p:sp>
      <p:sp>
        <p:nvSpPr>
          <p:cNvPr id="7" name="Parallelogram 6"/>
          <p:cNvSpPr/>
          <p:nvPr/>
        </p:nvSpPr>
        <p:spPr>
          <a:xfrm>
            <a:off x="9380772" y="-230031"/>
            <a:ext cx="3556051" cy="1165673"/>
          </a:xfrm>
          <a:prstGeom prst="parallelogram">
            <a:avLst>
              <a:gd name="adj" fmla="val 21916"/>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grpSp>
        <p:nvGrpSpPr>
          <p:cNvPr id="8" name="Group 7"/>
          <p:cNvGrpSpPr/>
          <p:nvPr/>
        </p:nvGrpSpPr>
        <p:grpSpPr>
          <a:xfrm>
            <a:off x="9941286" y="314454"/>
            <a:ext cx="1889189" cy="382934"/>
            <a:chOff x="6931819" y="-1054294"/>
            <a:chExt cx="3884612" cy="787400"/>
          </a:xfrm>
          <a:solidFill>
            <a:schemeClr val="tx1"/>
          </a:solidFill>
          <a:effectLst/>
        </p:grpSpPr>
        <p:sp>
          <p:nvSpPr>
            <p:cNvPr id="9" name="Freeform 5"/>
            <p:cNvSpPr>
              <a:spLocks noEditPoints="1"/>
            </p:cNvSpPr>
            <p:nvPr/>
          </p:nvSpPr>
          <p:spPr bwMode="auto">
            <a:xfrm>
              <a:off x="6931819" y="-1054294"/>
              <a:ext cx="3884612" cy="787400"/>
            </a:xfrm>
            <a:custGeom>
              <a:avLst/>
              <a:gdLst>
                <a:gd name="T0" fmla="*/ 1104 w 10776"/>
                <a:gd name="T1" fmla="*/ 0 h 2155"/>
                <a:gd name="T2" fmla="*/ 0 w 10776"/>
                <a:gd name="T3" fmla="*/ 1678 h 2155"/>
                <a:gd name="T4" fmla="*/ 247 w 10776"/>
                <a:gd name="T5" fmla="*/ 1678 h 2155"/>
                <a:gd name="T6" fmla="*/ 1524 w 10776"/>
                <a:gd name="T7" fmla="*/ 1147 h 2155"/>
                <a:gd name="T8" fmla="*/ 10537 w 10776"/>
                <a:gd name="T9" fmla="*/ 1349 h 2155"/>
                <a:gd name="T10" fmla="*/ 9868 w 10776"/>
                <a:gd name="T11" fmla="*/ 621 h 2155"/>
                <a:gd name="T12" fmla="*/ 9556 w 10776"/>
                <a:gd name="T13" fmla="*/ 1349 h 2155"/>
                <a:gd name="T14" fmla="*/ 10250 w 10776"/>
                <a:gd name="T15" fmla="*/ 1530 h 2155"/>
                <a:gd name="T16" fmla="*/ 10776 w 10776"/>
                <a:gd name="T17" fmla="*/ 1349 h 2155"/>
                <a:gd name="T18" fmla="*/ 9866 w 10776"/>
                <a:gd name="T19" fmla="*/ 1796 h 2155"/>
                <a:gd name="T20" fmla="*/ 9322 w 10776"/>
                <a:gd name="T21" fmla="*/ 817 h 2155"/>
                <a:gd name="T22" fmla="*/ 10256 w 10776"/>
                <a:gd name="T23" fmla="*/ 354 h 2155"/>
                <a:gd name="T24" fmla="*/ 8383 w 10776"/>
                <a:gd name="T25" fmla="*/ 1520 h 2155"/>
                <a:gd name="T26" fmla="*/ 8057 w 10776"/>
                <a:gd name="T27" fmla="*/ 620 h 2155"/>
                <a:gd name="T28" fmla="*/ 7381 w 10776"/>
                <a:gd name="T29" fmla="*/ 797 h 2155"/>
                <a:gd name="T30" fmla="*/ 8383 w 10776"/>
                <a:gd name="T31" fmla="*/ 1520 h 2155"/>
                <a:gd name="T32" fmla="*/ 8006 w 10776"/>
                <a:gd name="T33" fmla="*/ 2155 h 2155"/>
                <a:gd name="T34" fmla="*/ 7820 w 10776"/>
                <a:gd name="T35" fmla="*/ 2006 h 2155"/>
                <a:gd name="T36" fmla="*/ 8272 w 10776"/>
                <a:gd name="T37" fmla="*/ 1861 h 2155"/>
                <a:gd name="T38" fmla="*/ 7361 w 10776"/>
                <a:gd name="T39" fmla="*/ 1708 h 2155"/>
                <a:gd name="T40" fmla="*/ 7320 w 10776"/>
                <a:gd name="T41" fmla="*/ 455 h 2155"/>
                <a:gd name="T42" fmla="*/ 8398 w 10776"/>
                <a:gd name="T43" fmla="*/ 437 h 2155"/>
                <a:gd name="T44" fmla="*/ 6916 w 10776"/>
                <a:gd name="T45" fmla="*/ 1678 h 2155"/>
                <a:gd name="T46" fmla="*/ 6683 w 10776"/>
                <a:gd name="T47" fmla="*/ 1678 h 2155"/>
                <a:gd name="T48" fmla="*/ 6828 w 10776"/>
                <a:gd name="T49" fmla="*/ 470 h 2155"/>
                <a:gd name="T50" fmla="*/ 4760 w 10776"/>
                <a:gd name="T51" fmla="*/ 621 h 2155"/>
                <a:gd name="T52" fmla="*/ 4484 w 10776"/>
                <a:gd name="T53" fmla="*/ 800 h 2155"/>
                <a:gd name="T54" fmla="*/ 5165 w 10776"/>
                <a:gd name="T55" fmla="*/ 928 h 2155"/>
                <a:gd name="T56" fmla="*/ 5135 w 10776"/>
                <a:gd name="T57" fmla="*/ 1796 h 2155"/>
                <a:gd name="T58" fmla="*/ 4255 w 10776"/>
                <a:gd name="T59" fmla="*/ 1649 h 2155"/>
                <a:gd name="T60" fmla="*/ 5356 w 10776"/>
                <a:gd name="T61" fmla="*/ 1384 h 2155"/>
                <a:gd name="T62" fmla="*/ 4774 w 10776"/>
                <a:gd name="T63" fmla="*/ 1199 h 2155"/>
                <a:gd name="T64" fmla="*/ 4249 w 10776"/>
                <a:gd name="T65" fmla="*/ 724 h 2155"/>
                <a:gd name="T66" fmla="*/ 5800 w 10776"/>
                <a:gd name="T67" fmla="*/ 117 h 2155"/>
                <a:gd name="T68" fmla="*/ 6034 w 10776"/>
                <a:gd name="T69" fmla="*/ 117 h 2155"/>
                <a:gd name="T70" fmla="*/ 6494 w 10776"/>
                <a:gd name="T71" fmla="*/ 482 h 2155"/>
                <a:gd name="T72" fmla="*/ 6034 w 10776"/>
                <a:gd name="T73" fmla="*/ 618 h 2155"/>
                <a:gd name="T74" fmla="*/ 5887 w 10776"/>
                <a:gd name="T75" fmla="*/ 1796 h 2155"/>
                <a:gd name="T76" fmla="*/ 4760 w 10776"/>
                <a:gd name="T77" fmla="*/ 621 h 2155"/>
                <a:gd name="T78" fmla="*/ 3739 w 10776"/>
                <a:gd name="T79" fmla="*/ 652 h 2155"/>
                <a:gd name="T80" fmla="*/ 2863 w 10776"/>
                <a:gd name="T81" fmla="*/ 790 h 2155"/>
                <a:gd name="T82" fmla="*/ 4103 w 10776"/>
                <a:gd name="T83" fmla="*/ 1100 h 2155"/>
                <a:gd name="T84" fmla="*/ 3175 w 10776"/>
                <a:gd name="T85" fmla="*/ 1530 h 2155"/>
                <a:gd name="T86" fmla="*/ 3437 w 10776"/>
                <a:gd name="T87" fmla="*/ 1678 h 2155"/>
                <a:gd name="T88" fmla="*/ 2833 w 10776"/>
                <a:gd name="T89" fmla="*/ 1716 h 2155"/>
                <a:gd name="T90" fmla="*/ 2831 w 10776"/>
                <a:gd name="T91" fmla="*/ 439 h 2155"/>
                <a:gd name="T92" fmla="*/ 3934 w 10776"/>
                <a:gd name="T93" fmla="*/ 434 h 2155"/>
                <a:gd name="T94" fmla="*/ 2556 w 10776"/>
                <a:gd name="T95" fmla="*/ 504 h 2155"/>
                <a:gd name="T96" fmla="*/ 2097 w 10776"/>
                <a:gd name="T97" fmla="*/ 801 h 2155"/>
                <a:gd name="T98" fmla="*/ 1946 w 10776"/>
                <a:gd name="T99" fmla="*/ 1796 h 2155"/>
                <a:gd name="T100" fmla="*/ 2039 w 10776"/>
                <a:gd name="T101" fmla="*/ 442 h 2155"/>
                <a:gd name="T102" fmla="*/ 2556 w 10776"/>
                <a:gd name="T103" fmla="*/ 472 h 2155"/>
                <a:gd name="T104" fmla="*/ 9003 w 10776"/>
                <a:gd name="T105" fmla="*/ 1796 h 2155"/>
                <a:gd name="T106" fmla="*/ 8858 w 10776"/>
                <a:gd name="T107" fmla="*/ 587 h 2155"/>
                <a:gd name="T108" fmla="*/ 9091 w 10776"/>
                <a:gd name="T109" fmla="*/ 587 h 2155"/>
                <a:gd name="T110" fmla="*/ 1385 w 10776"/>
                <a:gd name="T111" fmla="*/ 297 h 2155"/>
                <a:gd name="T112" fmla="*/ 1385 w 10776"/>
                <a:gd name="T113" fmla="*/ 933 h 2155"/>
                <a:gd name="T114" fmla="*/ 247 w 10776"/>
                <a:gd name="T115" fmla="*/ 264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6" h="2155">
                  <a:moveTo>
                    <a:pt x="1727" y="485"/>
                  </a:moveTo>
                  <a:cubicBezTo>
                    <a:pt x="1727" y="303"/>
                    <a:pt x="1660" y="167"/>
                    <a:pt x="1524" y="84"/>
                  </a:cubicBezTo>
                  <a:cubicBezTo>
                    <a:pt x="1426" y="25"/>
                    <a:pt x="1258" y="0"/>
                    <a:pt x="1104" y="0"/>
                  </a:cubicBezTo>
                  <a:lnTo>
                    <a:pt x="86" y="0"/>
                  </a:lnTo>
                  <a:cubicBezTo>
                    <a:pt x="29" y="0"/>
                    <a:pt x="0" y="39"/>
                    <a:pt x="0" y="117"/>
                  </a:cubicBezTo>
                  <a:lnTo>
                    <a:pt x="0" y="1678"/>
                  </a:lnTo>
                  <a:cubicBezTo>
                    <a:pt x="0" y="1757"/>
                    <a:pt x="29" y="1796"/>
                    <a:pt x="86" y="1796"/>
                  </a:cubicBezTo>
                  <a:lnTo>
                    <a:pt x="160" y="1796"/>
                  </a:lnTo>
                  <a:cubicBezTo>
                    <a:pt x="218" y="1796"/>
                    <a:pt x="247" y="1757"/>
                    <a:pt x="247" y="1678"/>
                  </a:cubicBezTo>
                  <a:lnTo>
                    <a:pt x="247" y="1231"/>
                  </a:lnTo>
                  <a:lnTo>
                    <a:pt x="1104" y="1231"/>
                  </a:lnTo>
                  <a:cubicBezTo>
                    <a:pt x="1258" y="1231"/>
                    <a:pt x="1426" y="1207"/>
                    <a:pt x="1524" y="1147"/>
                  </a:cubicBezTo>
                  <a:cubicBezTo>
                    <a:pt x="1660" y="1065"/>
                    <a:pt x="1727" y="961"/>
                    <a:pt x="1727" y="779"/>
                  </a:cubicBezTo>
                  <a:lnTo>
                    <a:pt x="1727" y="485"/>
                  </a:lnTo>
                  <a:close/>
                  <a:moveTo>
                    <a:pt x="10537" y="1349"/>
                  </a:moveTo>
                  <a:lnTo>
                    <a:pt x="10537" y="793"/>
                  </a:lnTo>
                  <a:cubicBezTo>
                    <a:pt x="10537" y="678"/>
                    <a:pt x="10441" y="621"/>
                    <a:pt x="10249" y="621"/>
                  </a:cubicBezTo>
                  <a:lnTo>
                    <a:pt x="9868" y="621"/>
                  </a:lnTo>
                  <a:cubicBezTo>
                    <a:pt x="9799" y="621"/>
                    <a:pt x="9736" y="632"/>
                    <a:pt x="9681" y="655"/>
                  </a:cubicBezTo>
                  <a:cubicBezTo>
                    <a:pt x="9598" y="690"/>
                    <a:pt x="9556" y="744"/>
                    <a:pt x="9556" y="817"/>
                  </a:cubicBezTo>
                  <a:lnTo>
                    <a:pt x="9556" y="1349"/>
                  </a:lnTo>
                  <a:cubicBezTo>
                    <a:pt x="9556" y="1419"/>
                    <a:pt x="9598" y="1470"/>
                    <a:pt x="9683" y="1500"/>
                  </a:cubicBezTo>
                  <a:cubicBezTo>
                    <a:pt x="9738" y="1520"/>
                    <a:pt x="9800" y="1530"/>
                    <a:pt x="9869" y="1530"/>
                  </a:cubicBezTo>
                  <a:lnTo>
                    <a:pt x="10250" y="1530"/>
                  </a:lnTo>
                  <a:cubicBezTo>
                    <a:pt x="10311" y="1530"/>
                    <a:pt x="10368" y="1519"/>
                    <a:pt x="10423" y="1496"/>
                  </a:cubicBezTo>
                  <a:cubicBezTo>
                    <a:pt x="10499" y="1463"/>
                    <a:pt x="10537" y="1415"/>
                    <a:pt x="10537" y="1349"/>
                  </a:cubicBezTo>
                  <a:close/>
                  <a:moveTo>
                    <a:pt x="10776" y="1349"/>
                  </a:moveTo>
                  <a:cubicBezTo>
                    <a:pt x="10776" y="1515"/>
                    <a:pt x="10713" y="1638"/>
                    <a:pt x="10589" y="1716"/>
                  </a:cubicBezTo>
                  <a:cubicBezTo>
                    <a:pt x="10503" y="1769"/>
                    <a:pt x="10392" y="1796"/>
                    <a:pt x="10256" y="1796"/>
                  </a:cubicBezTo>
                  <a:lnTo>
                    <a:pt x="9866" y="1796"/>
                  </a:lnTo>
                  <a:cubicBezTo>
                    <a:pt x="9614" y="1796"/>
                    <a:pt x="9448" y="1712"/>
                    <a:pt x="9366" y="1543"/>
                  </a:cubicBezTo>
                  <a:cubicBezTo>
                    <a:pt x="9337" y="1482"/>
                    <a:pt x="9322" y="1418"/>
                    <a:pt x="9322" y="1349"/>
                  </a:cubicBezTo>
                  <a:lnTo>
                    <a:pt x="9322" y="817"/>
                  </a:lnTo>
                  <a:cubicBezTo>
                    <a:pt x="9322" y="700"/>
                    <a:pt x="9362" y="598"/>
                    <a:pt x="9443" y="512"/>
                  </a:cubicBezTo>
                  <a:cubicBezTo>
                    <a:pt x="9542" y="406"/>
                    <a:pt x="9683" y="354"/>
                    <a:pt x="9865" y="354"/>
                  </a:cubicBezTo>
                  <a:lnTo>
                    <a:pt x="10256" y="354"/>
                  </a:lnTo>
                  <a:cubicBezTo>
                    <a:pt x="10603" y="354"/>
                    <a:pt x="10776" y="507"/>
                    <a:pt x="10776" y="814"/>
                  </a:cubicBezTo>
                  <a:lnTo>
                    <a:pt x="10776" y="1349"/>
                  </a:lnTo>
                  <a:close/>
                  <a:moveTo>
                    <a:pt x="8383" y="1520"/>
                  </a:moveTo>
                  <a:lnTo>
                    <a:pt x="8383" y="820"/>
                  </a:lnTo>
                  <a:cubicBezTo>
                    <a:pt x="8383" y="747"/>
                    <a:pt x="8339" y="693"/>
                    <a:pt x="8251" y="657"/>
                  </a:cubicBezTo>
                  <a:cubicBezTo>
                    <a:pt x="8190" y="632"/>
                    <a:pt x="8125" y="620"/>
                    <a:pt x="8057" y="620"/>
                  </a:cubicBezTo>
                  <a:lnTo>
                    <a:pt x="7686" y="620"/>
                  </a:lnTo>
                  <a:cubicBezTo>
                    <a:pt x="7600" y="620"/>
                    <a:pt x="7537" y="626"/>
                    <a:pt x="7498" y="638"/>
                  </a:cubicBezTo>
                  <a:cubicBezTo>
                    <a:pt x="7420" y="663"/>
                    <a:pt x="7381" y="716"/>
                    <a:pt x="7381" y="797"/>
                  </a:cubicBezTo>
                  <a:lnTo>
                    <a:pt x="7381" y="1335"/>
                  </a:lnTo>
                  <a:cubicBezTo>
                    <a:pt x="7381" y="1458"/>
                    <a:pt x="7497" y="1520"/>
                    <a:pt x="7730" y="1520"/>
                  </a:cubicBezTo>
                  <a:lnTo>
                    <a:pt x="8383" y="1520"/>
                  </a:lnTo>
                  <a:close/>
                  <a:moveTo>
                    <a:pt x="8620" y="1749"/>
                  </a:moveTo>
                  <a:cubicBezTo>
                    <a:pt x="8620" y="1915"/>
                    <a:pt x="8544" y="2004"/>
                    <a:pt x="8389" y="2081"/>
                  </a:cubicBezTo>
                  <a:cubicBezTo>
                    <a:pt x="8281" y="2135"/>
                    <a:pt x="8152" y="2155"/>
                    <a:pt x="8006" y="2155"/>
                  </a:cubicBezTo>
                  <a:lnTo>
                    <a:pt x="7907" y="2155"/>
                  </a:lnTo>
                  <a:cubicBezTo>
                    <a:pt x="7849" y="2155"/>
                    <a:pt x="7820" y="2116"/>
                    <a:pt x="7820" y="2038"/>
                  </a:cubicBezTo>
                  <a:lnTo>
                    <a:pt x="7820" y="2006"/>
                  </a:lnTo>
                  <a:cubicBezTo>
                    <a:pt x="7820" y="1928"/>
                    <a:pt x="7849" y="1889"/>
                    <a:pt x="7907" y="1889"/>
                  </a:cubicBezTo>
                  <a:lnTo>
                    <a:pt x="8078" y="1889"/>
                  </a:lnTo>
                  <a:cubicBezTo>
                    <a:pt x="8119" y="1889"/>
                    <a:pt x="8217" y="1881"/>
                    <a:pt x="8272" y="1861"/>
                  </a:cubicBezTo>
                  <a:cubicBezTo>
                    <a:pt x="8328" y="1840"/>
                    <a:pt x="8379" y="1816"/>
                    <a:pt x="8379" y="1785"/>
                  </a:cubicBezTo>
                  <a:lnTo>
                    <a:pt x="7735" y="1785"/>
                  </a:lnTo>
                  <a:cubicBezTo>
                    <a:pt x="7585" y="1785"/>
                    <a:pt x="7460" y="1759"/>
                    <a:pt x="7361" y="1708"/>
                  </a:cubicBezTo>
                  <a:cubicBezTo>
                    <a:pt x="7218" y="1633"/>
                    <a:pt x="7147" y="1510"/>
                    <a:pt x="7147" y="1339"/>
                  </a:cubicBezTo>
                  <a:lnTo>
                    <a:pt x="7147" y="804"/>
                  </a:lnTo>
                  <a:cubicBezTo>
                    <a:pt x="7147" y="652"/>
                    <a:pt x="7205" y="536"/>
                    <a:pt x="7320" y="455"/>
                  </a:cubicBezTo>
                  <a:cubicBezTo>
                    <a:pt x="7417" y="387"/>
                    <a:pt x="7534" y="354"/>
                    <a:pt x="7673" y="354"/>
                  </a:cubicBezTo>
                  <a:lnTo>
                    <a:pt x="8018" y="354"/>
                  </a:lnTo>
                  <a:cubicBezTo>
                    <a:pt x="8166" y="354"/>
                    <a:pt x="8293" y="381"/>
                    <a:pt x="8398" y="437"/>
                  </a:cubicBezTo>
                  <a:cubicBezTo>
                    <a:pt x="8546" y="515"/>
                    <a:pt x="8620" y="638"/>
                    <a:pt x="8620" y="807"/>
                  </a:cubicBezTo>
                  <a:lnTo>
                    <a:pt x="8620" y="1749"/>
                  </a:lnTo>
                  <a:close/>
                  <a:moveTo>
                    <a:pt x="6916" y="1678"/>
                  </a:moveTo>
                  <a:cubicBezTo>
                    <a:pt x="6916" y="1757"/>
                    <a:pt x="6887" y="1796"/>
                    <a:pt x="6828" y="1796"/>
                  </a:cubicBezTo>
                  <a:lnTo>
                    <a:pt x="6770" y="1796"/>
                  </a:lnTo>
                  <a:cubicBezTo>
                    <a:pt x="6712" y="1796"/>
                    <a:pt x="6683" y="1757"/>
                    <a:pt x="6683" y="1678"/>
                  </a:cubicBezTo>
                  <a:lnTo>
                    <a:pt x="6683" y="587"/>
                  </a:lnTo>
                  <a:cubicBezTo>
                    <a:pt x="6683" y="509"/>
                    <a:pt x="6712" y="470"/>
                    <a:pt x="6770" y="470"/>
                  </a:cubicBezTo>
                  <a:lnTo>
                    <a:pt x="6828" y="470"/>
                  </a:lnTo>
                  <a:cubicBezTo>
                    <a:pt x="6887" y="470"/>
                    <a:pt x="6916" y="509"/>
                    <a:pt x="6916" y="587"/>
                  </a:cubicBezTo>
                  <a:lnTo>
                    <a:pt x="6916" y="1678"/>
                  </a:lnTo>
                  <a:close/>
                  <a:moveTo>
                    <a:pt x="4760" y="621"/>
                  </a:moveTo>
                  <a:cubicBezTo>
                    <a:pt x="4671" y="621"/>
                    <a:pt x="4618" y="623"/>
                    <a:pt x="4601" y="625"/>
                  </a:cubicBezTo>
                  <a:cubicBezTo>
                    <a:pt x="4523" y="639"/>
                    <a:pt x="4484" y="672"/>
                    <a:pt x="4484" y="724"/>
                  </a:cubicBezTo>
                  <a:lnTo>
                    <a:pt x="4484" y="800"/>
                  </a:lnTo>
                  <a:cubicBezTo>
                    <a:pt x="4484" y="851"/>
                    <a:pt x="4510" y="886"/>
                    <a:pt x="4562" y="905"/>
                  </a:cubicBezTo>
                  <a:cubicBezTo>
                    <a:pt x="4603" y="921"/>
                    <a:pt x="4675" y="928"/>
                    <a:pt x="4777" y="928"/>
                  </a:cubicBezTo>
                  <a:lnTo>
                    <a:pt x="5165" y="928"/>
                  </a:lnTo>
                  <a:cubicBezTo>
                    <a:pt x="5455" y="928"/>
                    <a:pt x="5599" y="1059"/>
                    <a:pt x="5599" y="1319"/>
                  </a:cubicBezTo>
                  <a:lnTo>
                    <a:pt x="5599" y="1384"/>
                  </a:lnTo>
                  <a:cubicBezTo>
                    <a:pt x="5599" y="1659"/>
                    <a:pt x="5444" y="1796"/>
                    <a:pt x="5135" y="1796"/>
                  </a:cubicBezTo>
                  <a:lnTo>
                    <a:pt x="4341" y="1796"/>
                  </a:lnTo>
                  <a:cubicBezTo>
                    <a:pt x="4284" y="1796"/>
                    <a:pt x="4255" y="1757"/>
                    <a:pt x="4255" y="1678"/>
                  </a:cubicBezTo>
                  <a:lnTo>
                    <a:pt x="4255" y="1649"/>
                  </a:lnTo>
                  <a:cubicBezTo>
                    <a:pt x="4255" y="1570"/>
                    <a:pt x="4284" y="1530"/>
                    <a:pt x="4341" y="1530"/>
                  </a:cubicBezTo>
                  <a:lnTo>
                    <a:pt x="5137" y="1530"/>
                  </a:lnTo>
                  <a:cubicBezTo>
                    <a:pt x="5283" y="1530"/>
                    <a:pt x="5356" y="1481"/>
                    <a:pt x="5356" y="1384"/>
                  </a:cubicBezTo>
                  <a:lnTo>
                    <a:pt x="5356" y="1330"/>
                  </a:lnTo>
                  <a:cubicBezTo>
                    <a:pt x="5356" y="1243"/>
                    <a:pt x="5289" y="1199"/>
                    <a:pt x="5155" y="1199"/>
                  </a:cubicBezTo>
                  <a:lnTo>
                    <a:pt x="4774" y="1199"/>
                  </a:lnTo>
                  <a:cubicBezTo>
                    <a:pt x="4626" y="1199"/>
                    <a:pt x="4513" y="1179"/>
                    <a:pt x="4435" y="1140"/>
                  </a:cubicBezTo>
                  <a:cubicBezTo>
                    <a:pt x="4311" y="1078"/>
                    <a:pt x="4249" y="966"/>
                    <a:pt x="4249" y="803"/>
                  </a:cubicBezTo>
                  <a:lnTo>
                    <a:pt x="4249" y="724"/>
                  </a:lnTo>
                  <a:cubicBezTo>
                    <a:pt x="4249" y="477"/>
                    <a:pt x="4418" y="354"/>
                    <a:pt x="4755" y="354"/>
                  </a:cubicBezTo>
                  <a:lnTo>
                    <a:pt x="5800" y="354"/>
                  </a:lnTo>
                  <a:lnTo>
                    <a:pt x="5800" y="117"/>
                  </a:lnTo>
                  <a:cubicBezTo>
                    <a:pt x="5800" y="39"/>
                    <a:pt x="5829" y="0"/>
                    <a:pt x="5887" y="0"/>
                  </a:cubicBezTo>
                  <a:lnTo>
                    <a:pt x="5948" y="0"/>
                  </a:lnTo>
                  <a:cubicBezTo>
                    <a:pt x="6006" y="0"/>
                    <a:pt x="6034" y="39"/>
                    <a:pt x="6034" y="117"/>
                  </a:cubicBezTo>
                  <a:lnTo>
                    <a:pt x="6034" y="365"/>
                  </a:lnTo>
                  <a:lnTo>
                    <a:pt x="6406" y="365"/>
                  </a:lnTo>
                  <a:cubicBezTo>
                    <a:pt x="6465" y="365"/>
                    <a:pt x="6494" y="404"/>
                    <a:pt x="6494" y="482"/>
                  </a:cubicBezTo>
                  <a:lnTo>
                    <a:pt x="6494" y="513"/>
                  </a:lnTo>
                  <a:cubicBezTo>
                    <a:pt x="6494" y="592"/>
                    <a:pt x="6465" y="618"/>
                    <a:pt x="6406" y="618"/>
                  </a:cubicBezTo>
                  <a:lnTo>
                    <a:pt x="6034" y="618"/>
                  </a:lnTo>
                  <a:lnTo>
                    <a:pt x="6034" y="1678"/>
                  </a:lnTo>
                  <a:cubicBezTo>
                    <a:pt x="6034" y="1757"/>
                    <a:pt x="6006" y="1796"/>
                    <a:pt x="5948" y="1796"/>
                  </a:cubicBezTo>
                  <a:lnTo>
                    <a:pt x="5887" y="1796"/>
                  </a:lnTo>
                  <a:cubicBezTo>
                    <a:pt x="5829" y="1796"/>
                    <a:pt x="5800" y="1757"/>
                    <a:pt x="5800" y="1678"/>
                  </a:cubicBezTo>
                  <a:lnTo>
                    <a:pt x="5800" y="619"/>
                  </a:lnTo>
                  <a:lnTo>
                    <a:pt x="4760" y="621"/>
                  </a:lnTo>
                  <a:close/>
                  <a:moveTo>
                    <a:pt x="3874" y="956"/>
                  </a:moveTo>
                  <a:lnTo>
                    <a:pt x="3874" y="778"/>
                  </a:lnTo>
                  <a:cubicBezTo>
                    <a:pt x="3874" y="724"/>
                    <a:pt x="3829" y="682"/>
                    <a:pt x="3739" y="652"/>
                  </a:cubicBezTo>
                  <a:cubicBezTo>
                    <a:pt x="3676" y="631"/>
                    <a:pt x="3615" y="621"/>
                    <a:pt x="3557" y="621"/>
                  </a:cubicBezTo>
                  <a:lnTo>
                    <a:pt x="3217" y="621"/>
                  </a:lnTo>
                  <a:cubicBezTo>
                    <a:pt x="2981" y="621"/>
                    <a:pt x="2863" y="677"/>
                    <a:pt x="2863" y="790"/>
                  </a:cubicBezTo>
                  <a:lnTo>
                    <a:pt x="2863" y="956"/>
                  </a:lnTo>
                  <a:lnTo>
                    <a:pt x="3874" y="956"/>
                  </a:lnTo>
                  <a:close/>
                  <a:moveTo>
                    <a:pt x="4103" y="1100"/>
                  </a:moveTo>
                  <a:cubicBezTo>
                    <a:pt x="4103" y="1188"/>
                    <a:pt x="4080" y="1231"/>
                    <a:pt x="4037" y="1231"/>
                  </a:cubicBezTo>
                  <a:lnTo>
                    <a:pt x="2871" y="1231"/>
                  </a:lnTo>
                  <a:cubicBezTo>
                    <a:pt x="2871" y="1431"/>
                    <a:pt x="2972" y="1530"/>
                    <a:pt x="3175" y="1530"/>
                  </a:cubicBezTo>
                  <a:lnTo>
                    <a:pt x="3350" y="1530"/>
                  </a:lnTo>
                  <a:cubicBezTo>
                    <a:pt x="3408" y="1530"/>
                    <a:pt x="3437" y="1570"/>
                    <a:pt x="3437" y="1649"/>
                  </a:cubicBezTo>
                  <a:lnTo>
                    <a:pt x="3437" y="1678"/>
                  </a:lnTo>
                  <a:cubicBezTo>
                    <a:pt x="3437" y="1757"/>
                    <a:pt x="3408" y="1796"/>
                    <a:pt x="3350" y="1796"/>
                  </a:cubicBezTo>
                  <a:lnTo>
                    <a:pt x="3200" y="1796"/>
                  </a:lnTo>
                  <a:cubicBezTo>
                    <a:pt x="3050" y="1796"/>
                    <a:pt x="2928" y="1769"/>
                    <a:pt x="2833" y="1716"/>
                  </a:cubicBezTo>
                  <a:cubicBezTo>
                    <a:pt x="2697" y="1640"/>
                    <a:pt x="2629" y="1515"/>
                    <a:pt x="2629" y="1340"/>
                  </a:cubicBezTo>
                  <a:lnTo>
                    <a:pt x="2629" y="809"/>
                  </a:lnTo>
                  <a:cubicBezTo>
                    <a:pt x="2629" y="643"/>
                    <a:pt x="2696" y="520"/>
                    <a:pt x="2831" y="439"/>
                  </a:cubicBezTo>
                  <a:cubicBezTo>
                    <a:pt x="2928" y="381"/>
                    <a:pt x="3049" y="352"/>
                    <a:pt x="3191" y="352"/>
                  </a:cubicBezTo>
                  <a:lnTo>
                    <a:pt x="3629" y="352"/>
                  </a:lnTo>
                  <a:cubicBezTo>
                    <a:pt x="3748" y="352"/>
                    <a:pt x="3849" y="379"/>
                    <a:pt x="3934" y="434"/>
                  </a:cubicBezTo>
                  <a:cubicBezTo>
                    <a:pt x="4047" y="505"/>
                    <a:pt x="4103" y="611"/>
                    <a:pt x="4103" y="752"/>
                  </a:cubicBezTo>
                  <a:lnTo>
                    <a:pt x="4103" y="1100"/>
                  </a:lnTo>
                  <a:close/>
                  <a:moveTo>
                    <a:pt x="2556" y="504"/>
                  </a:moveTo>
                  <a:cubicBezTo>
                    <a:pt x="2556" y="582"/>
                    <a:pt x="2527" y="621"/>
                    <a:pt x="2468" y="621"/>
                  </a:cubicBezTo>
                  <a:lnTo>
                    <a:pt x="2360" y="621"/>
                  </a:lnTo>
                  <a:cubicBezTo>
                    <a:pt x="2185" y="621"/>
                    <a:pt x="2097" y="681"/>
                    <a:pt x="2097" y="801"/>
                  </a:cubicBezTo>
                  <a:lnTo>
                    <a:pt x="2097" y="1678"/>
                  </a:lnTo>
                  <a:cubicBezTo>
                    <a:pt x="2097" y="1757"/>
                    <a:pt x="2068" y="1796"/>
                    <a:pt x="2011" y="1796"/>
                  </a:cubicBezTo>
                  <a:lnTo>
                    <a:pt x="1946" y="1796"/>
                  </a:lnTo>
                  <a:cubicBezTo>
                    <a:pt x="1889" y="1796"/>
                    <a:pt x="1860" y="1756"/>
                    <a:pt x="1860" y="1676"/>
                  </a:cubicBezTo>
                  <a:lnTo>
                    <a:pt x="1863" y="801"/>
                  </a:lnTo>
                  <a:cubicBezTo>
                    <a:pt x="1864" y="639"/>
                    <a:pt x="1922" y="520"/>
                    <a:pt x="2039" y="442"/>
                  </a:cubicBezTo>
                  <a:cubicBezTo>
                    <a:pt x="2129" y="383"/>
                    <a:pt x="2240" y="354"/>
                    <a:pt x="2374" y="354"/>
                  </a:cubicBezTo>
                  <a:lnTo>
                    <a:pt x="2468" y="354"/>
                  </a:lnTo>
                  <a:cubicBezTo>
                    <a:pt x="2527" y="354"/>
                    <a:pt x="2556" y="393"/>
                    <a:pt x="2556" y="472"/>
                  </a:cubicBezTo>
                  <a:lnTo>
                    <a:pt x="2556" y="504"/>
                  </a:lnTo>
                  <a:close/>
                  <a:moveTo>
                    <a:pt x="9091" y="1678"/>
                  </a:moveTo>
                  <a:cubicBezTo>
                    <a:pt x="9091" y="1757"/>
                    <a:pt x="9062" y="1796"/>
                    <a:pt x="9003" y="1796"/>
                  </a:cubicBezTo>
                  <a:lnTo>
                    <a:pt x="8945" y="1796"/>
                  </a:lnTo>
                  <a:cubicBezTo>
                    <a:pt x="8887" y="1796"/>
                    <a:pt x="8858" y="1757"/>
                    <a:pt x="8858" y="1678"/>
                  </a:cubicBezTo>
                  <a:lnTo>
                    <a:pt x="8858" y="587"/>
                  </a:lnTo>
                  <a:cubicBezTo>
                    <a:pt x="8858" y="509"/>
                    <a:pt x="8887" y="470"/>
                    <a:pt x="8945" y="470"/>
                  </a:cubicBezTo>
                  <a:lnTo>
                    <a:pt x="9003" y="470"/>
                  </a:lnTo>
                  <a:cubicBezTo>
                    <a:pt x="9062" y="470"/>
                    <a:pt x="9091" y="509"/>
                    <a:pt x="9091" y="587"/>
                  </a:cubicBezTo>
                  <a:lnTo>
                    <a:pt x="9091" y="1678"/>
                  </a:lnTo>
                  <a:close/>
                  <a:moveTo>
                    <a:pt x="1119" y="264"/>
                  </a:moveTo>
                  <a:cubicBezTo>
                    <a:pt x="1219" y="264"/>
                    <a:pt x="1336" y="271"/>
                    <a:pt x="1385" y="297"/>
                  </a:cubicBezTo>
                  <a:cubicBezTo>
                    <a:pt x="1445" y="329"/>
                    <a:pt x="1477" y="400"/>
                    <a:pt x="1481" y="479"/>
                  </a:cubicBezTo>
                  <a:lnTo>
                    <a:pt x="1482" y="767"/>
                  </a:lnTo>
                  <a:cubicBezTo>
                    <a:pt x="1482" y="856"/>
                    <a:pt x="1449" y="899"/>
                    <a:pt x="1385" y="933"/>
                  </a:cubicBezTo>
                  <a:cubicBezTo>
                    <a:pt x="1336" y="959"/>
                    <a:pt x="1219" y="966"/>
                    <a:pt x="1119" y="966"/>
                  </a:cubicBezTo>
                  <a:lnTo>
                    <a:pt x="247" y="966"/>
                  </a:lnTo>
                  <a:lnTo>
                    <a:pt x="247" y="264"/>
                  </a:lnTo>
                  <a:cubicBezTo>
                    <a:pt x="538" y="264"/>
                    <a:pt x="828" y="264"/>
                    <a:pt x="1119" y="264"/>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a:solidFill>
                  <a:schemeClr val="lt1"/>
                </a:solidFill>
                <a:latin typeface="Segoe UI" panose="020B0502040204020203" pitchFamily="34" charset="0"/>
                <a:cs typeface="Segoe UI" panose="020B0502040204020203" pitchFamily="34" charset="0"/>
              </a:endParaRPr>
            </a:p>
          </p:txBody>
        </p:sp>
        <p:sp>
          <p:nvSpPr>
            <p:cNvPr id="10" name="Freeform 6"/>
            <p:cNvSpPr>
              <a:spLocks/>
            </p:cNvSpPr>
            <p:nvPr/>
          </p:nvSpPr>
          <p:spPr bwMode="auto">
            <a:xfrm>
              <a:off x="9330531" y="-1035244"/>
              <a:ext cx="104775" cy="92075"/>
            </a:xfrm>
            <a:custGeom>
              <a:avLst/>
              <a:gdLst>
                <a:gd name="T0" fmla="*/ 126 w 289"/>
                <a:gd name="T1" fmla="*/ 0 h 252"/>
                <a:gd name="T2" fmla="*/ 163 w 289"/>
                <a:gd name="T3" fmla="*/ 0 h 252"/>
                <a:gd name="T4" fmla="*/ 289 w 289"/>
                <a:gd name="T5" fmla="*/ 126 h 252"/>
                <a:gd name="T6" fmla="*/ 289 w 289"/>
                <a:gd name="T7" fmla="*/ 126 h 252"/>
                <a:gd name="T8" fmla="*/ 163 w 289"/>
                <a:gd name="T9" fmla="*/ 252 h 252"/>
                <a:gd name="T10" fmla="*/ 126 w 289"/>
                <a:gd name="T11" fmla="*/ 252 h 252"/>
                <a:gd name="T12" fmla="*/ 0 w 289"/>
                <a:gd name="T13" fmla="*/ 126 h 252"/>
                <a:gd name="T14" fmla="*/ 0 w 289"/>
                <a:gd name="T15" fmla="*/ 126 h 252"/>
                <a:gd name="T16" fmla="*/ 126 w 289"/>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52">
                  <a:moveTo>
                    <a:pt x="126" y="0"/>
                  </a:moveTo>
                  <a:lnTo>
                    <a:pt x="163" y="0"/>
                  </a:lnTo>
                  <a:cubicBezTo>
                    <a:pt x="233" y="0"/>
                    <a:pt x="289" y="56"/>
                    <a:pt x="289" y="126"/>
                  </a:cubicBezTo>
                  <a:lnTo>
                    <a:pt x="289" y="126"/>
                  </a:lnTo>
                  <a:cubicBezTo>
                    <a:pt x="289" y="195"/>
                    <a:pt x="233" y="252"/>
                    <a:pt x="163" y="252"/>
                  </a:cubicBezTo>
                  <a:lnTo>
                    <a:pt x="126" y="252"/>
                  </a:lnTo>
                  <a:cubicBezTo>
                    <a:pt x="56" y="252"/>
                    <a:pt x="0" y="195"/>
                    <a:pt x="0" y="126"/>
                  </a:cubicBezTo>
                  <a:lnTo>
                    <a:pt x="0" y="126"/>
                  </a:lnTo>
                  <a:cubicBezTo>
                    <a:pt x="0" y="56"/>
                    <a:pt x="56" y="0"/>
                    <a:pt x="126" y="0"/>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a:solidFill>
                  <a:schemeClr val="lt1"/>
                </a:solidFill>
                <a:latin typeface="Segoe UI" panose="020B0502040204020203" pitchFamily="34" charset="0"/>
                <a:cs typeface="Segoe UI" panose="020B0502040204020203" pitchFamily="34" charset="0"/>
              </a:endParaRPr>
            </a:p>
          </p:txBody>
        </p:sp>
        <p:sp>
          <p:nvSpPr>
            <p:cNvPr id="11" name="Freeform 7"/>
            <p:cNvSpPr>
              <a:spLocks/>
            </p:cNvSpPr>
            <p:nvPr/>
          </p:nvSpPr>
          <p:spPr bwMode="auto">
            <a:xfrm>
              <a:off x="10114756" y="-1035244"/>
              <a:ext cx="104775" cy="92075"/>
            </a:xfrm>
            <a:custGeom>
              <a:avLst/>
              <a:gdLst>
                <a:gd name="T0" fmla="*/ 126 w 290"/>
                <a:gd name="T1" fmla="*/ 0 h 252"/>
                <a:gd name="T2" fmla="*/ 164 w 290"/>
                <a:gd name="T3" fmla="*/ 0 h 252"/>
                <a:gd name="T4" fmla="*/ 290 w 290"/>
                <a:gd name="T5" fmla="*/ 126 h 252"/>
                <a:gd name="T6" fmla="*/ 290 w 290"/>
                <a:gd name="T7" fmla="*/ 126 h 252"/>
                <a:gd name="T8" fmla="*/ 164 w 290"/>
                <a:gd name="T9" fmla="*/ 252 h 252"/>
                <a:gd name="T10" fmla="*/ 126 w 290"/>
                <a:gd name="T11" fmla="*/ 252 h 252"/>
                <a:gd name="T12" fmla="*/ 0 w 290"/>
                <a:gd name="T13" fmla="*/ 126 h 252"/>
                <a:gd name="T14" fmla="*/ 0 w 290"/>
                <a:gd name="T15" fmla="*/ 126 h 252"/>
                <a:gd name="T16" fmla="*/ 126 w 290"/>
                <a:gd name="T1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126" y="0"/>
                  </a:moveTo>
                  <a:lnTo>
                    <a:pt x="164" y="0"/>
                  </a:lnTo>
                  <a:cubicBezTo>
                    <a:pt x="234" y="0"/>
                    <a:pt x="290" y="56"/>
                    <a:pt x="290" y="126"/>
                  </a:cubicBezTo>
                  <a:lnTo>
                    <a:pt x="290" y="126"/>
                  </a:lnTo>
                  <a:cubicBezTo>
                    <a:pt x="290" y="195"/>
                    <a:pt x="234" y="252"/>
                    <a:pt x="164" y="252"/>
                  </a:cubicBezTo>
                  <a:lnTo>
                    <a:pt x="126" y="252"/>
                  </a:lnTo>
                  <a:cubicBezTo>
                    <a:pt x="57" y="252"/>
                    <a:pt x="0" y="195"/>
                    <a:pt x="0" y="126"/>
                  </a:cubicBezTo>
                  <a:lnTo>
                    <a:pt x="0" y="126"/>
                  </a:lnTo>
                  <a:cubicBezTo>
                    <a:pt x="0" y="56"/>
                    <a:pt x="57" y="0"/>
                    <a:pt x="126" y="0"/>
                  </a:cubicBezTo>
                  <a:close/>
                </a:path>
              </a:pathLst>
            </a:custGeom>
            <a:grpFill/>
            <a:ln>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lvl="0"/>
              <a:endParaRPr lang="en-US">
                <a:solidFill>
                  <a:schemeClr val="lt1"/>
                </a:solidFill>
                <a:latin typeface="Segoe UI" panose="020B0502040204020203" pitchFamily="34" charset="0"/>
                <a:cs typeface="Segoe UI" panose="020B0502040204020203" pitchFamily="34" charset="0"/>
              </a:endParaRPr>
            </a:p>
          </p:txBody>
        </p:sp>
      </p:grpSp>
      <p:pic>
        <p:nvPicPr>
          <p:cNvPr id="12" name="Рисунок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87238" cy="6858000"/>
          </a:xfrm>
          <a:prstGeom prst="rect">
            <a:avLst/>
          </a:prstGeom>
        </p:spPr>
      </p:pic>
      <p:sp>
        <p:nvSpPr>
          <p:cNvPr id="14" name="Rectangle 5"/>
          <p:cNvSpPr/>
          <p:nvPr/>
        </p:nvSpPr>
        <p:spPr>
          <a:xfrm>
            <a:off x="0" y="0"/>
            <a:ext cx="12187238"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endParaRPr lang="ru-RU" dirty="0">
              <a:latin typeface="Segoe UI" panose="020B0502040204020203" pitchFamily="34" charset="0"/>
              <a:cs typeface="Segoe UI" panose="020B0502040204020203" pitchFamily="34" charset="0"/>
            </a:endParaRPr>
          </a:p>
        </p:txBody>
      </p:sp>
      <p:sp>
        <p:nvSpPr>
          <p:cNvPr id="15" name="Rectangle 13"/>
          <p:cNvSpPr/>
          <p:nvPr/>
        </p:nvSpPr>
        <p:spPr>
          <a:xfrm>
            <a:off x="0" y="2944143"/>
            <a:ext cx="12187238" cy="3913858"/>
          </a:xfrm>
          <a:prstGeom prst="rect">
            <a:avLst/>
          </a:prstGeom>
          <a:gradFill>
            <a:gsLst>
              <a:gs pos="0">
                <a:schemeClr val="tx1">
                  <a:alpha val="0"/>
                </a:schemeClr>
              </a:gs>
              <a:gs pos="100000">
                <a:schemeClr val="tx1">
                  <a:alpha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endParaRPr lang="ru-RU">
              <a:latin typeface="Segoe UI" panose="020B0502040204020203" pitchFamily="34" charset="0"/>
              <a:cs typeface="Segoe UI" panose="020B0502040204020203" pitchFamily="34" charset="0"/>
            </a:endParaRPr>
          </a:p>
        </p:txBody>
      </p:sp>
      <p:sp>
        <p:nvSpPr>
          <p:cNvPr id="16" name="TextBox 15"/>
          <p:cNvSpPr txBox="1"/>
          <p:nvPr/>
        </p:nvSpPr>
        <p:spPr>
          <a:xfrm>
            <a:off x="1010257" y="562557"/>
            <a:ext cx="10166724" cy="707836"/>
          </a:xfrm>
          <a:prstGeom prst="rect">
            <a:avLst/>
          </a:prstGeom>
        </p:spPr>
        <p:txBody>
          <a:bodyPr wrap="square" lIns="121870" tIns="60935" rIns="121870" bIns="60935" rtlCol="0">
            <a:spAutoFit/>
          </a:bodyPr>
          <a:lstStyle/>
          <a:p>
            <a:pPr algn="ctr"/>
            <a:r>
              <a:rPr lang="en-US" sz="3800" b="1" dirty="0">
                <a:solidFill>
                  <a:schemeClr val="bg1"/>
                </a:solidFill>
                <a:latin typeface="Segoe UI" panose="020B0502040204020203" pitchFamily="34" charset="0"/>
                <a:ea typeface="Roboto" panose="02000000000000000000" pitchFamily="2" charset="0"/>
                <a:cs typeface="Segoe UI" panose="020B0502040204020203" pitchFamily="34" charset="0"/>
              </a:rPr>
              <a:t>POS of the future</a:t>
            </a:r>
            <a:endParaRPr lang="ru-RU" sz="3800" dirty="0">
              <a:solidFill>
                <a:schemeClr val="bg1"/>
              </a:solidFill>
              <a:latin typeface="Segoe UI" panose="020B0502040204020203" pitchFamily="34" charset="0"/>
              <a:ea typeface="Roboto Medium" panose="02000000000000000000" pitchFamily="2" charset="0"/>
              <a:cs typeface="Segoe UI" panose="020B0502040204020203" pitchFamily="34" charset="0"/>
            </a:endParaRPr>
          </a:p>
        </p:txBody>
      </p:sp>
      <p:sp>
        <p:nvSpPr>
          <p:cNvPr id="17" name="TextBox 16"/>
          <p:cNvSpPr txBox="1"/>
          <p:nvPr/>
        </p:nvSpPr>
        <p:spPr>
          <a:xfrm>
            <a:off x="8106015" y="5307989"/>
            <a:ext cx="3054494" cy="415448"/>
          </a:xfrm>
          <a:prstGeom prst="rect">
            <a:avLst/>
          </a:prstGeom>
        </p:spPr>
        <p:txBody>
          <a:bodyPr wrap="square" lIns="121870" tIns="60935" rIns="121870" bIns="60935" rtlCol="0">
            <a:spAutoFit/>
          </a:bodyPr>
          <a:lstStyle/>
          <a:p>
            <a:pPr lvl="0"/>
            <a:r>
              <a:rPr lang="en-US" sz="1900" dirty="0">
                <a:solidFill>
                  <a:schemeClr val="bg1"/>
                </a:solidFill>
                <a:latin typeface="Segoe UI" panose="020B0502040204020203" pitchFamily="34" charset="0"/>
                <a:ea typeface="Roboto Light" panose="02000000000000000000" pitchFamily="2" charset="0"/>
                <a:cs typeface="Segoe UI" panose="020B0502040204020203" pitchFamily="34" charset="0"/>
              </a:rPr>
              <a:t>Tablets or AIO</a:t>
            </a:r>
            <a:endParaRPr lang="ru-RU" sz="1900" dirty="0">
              <a:solidFill>
                <a:schemeClr val="bg1"/>
              </a:solidFill>
              <a:latin typeface="Segoe UI" panose="020B0502040204020203" pitchFamily="34" charset="0"/>
              <a:ea typeface="Roboto Light" panose="02000000000000000000" pitchFamily="2" charset="0"/>
              <a:cs typeface="Segoe UI" panose="020B0502040204020203" pitchFamily="34" charset="0"/>
            </a:endParaRPr>
          </a:p>
        </p:txBody>
      </p:sp>
      <p:sp>
        <p:nvSpPr>
          <p:cNvPr id="18" name="TextBox 17"/>
          <p:cNvSpPr txBox="1"/>
          <p:nvPr/>
        </p:nvSpPr>
        <p:spPr>
          <a:xfrm>
            <a:off x="1026729" y="5891502"/>
            <a:ext cx="3054494" cy="415448"/>
          </a:xfrm>
          <a:prstGeom prst="rect">
            <a:avLst/>
          </a:prstGeom>
        </p:spPr>
        <p:txBody>
          <a:bodyPr wrap="square" lIns="121870" tIns="60935" rIns="121870" bIns="60935" rtlCol="0">
            <a:spAutoFit/>
          </a:bodyPr>
          <a:lstStyle/>
          <a:p>
            <a:pPr lvl="0"/>
            <a:r>
              <a:rPr lang="en-US" sz="1900" dirty="0">
                <a:solidFill>
                  <a:schemeClr val="bg1"/>
                </a:solidFill>
                <a:latin typeface="Segoe UI" panose="020B0502040204020203" pitchFamily="34" charset="0"/>
                <a:ea typeface="Roboto Light" panose="02000000000000000000" pitchFamily="2" charset="0"/>
                <a:cs typeface="Segoe UI" panose="020B0502040204020203" pitchFamily="34" charset="0"/>
              </a:rPr>
              <a:t>IDS Wall Mount</a:t>
            </a:r>
            <a:endParaRPr lang="ru-RU" sz="1900" dirty="0">
              <a:solidFill>
                <a:schemeClr val="bg1"/>
              </a:solidFill>
              <a:latin typeface="Segoe UI" panose="020B0502040204020203" pitchFamily="34" charset="0"/>
              <a:ea typeface="Roboto Light" panose="02000000000000000000" pitchFamily="2" charset="0"/>
              <a:cs typeface="Segoe UI" panose="020B0502040204020203" pitchFamily="34" charset="0"/>
            </a:endParaRPr>
          </a:p>
        </p:txBody>
      </p:sp>
      <p:sp>
        <p:nvSpPr>
          <p:cNvPr id="19" name="TextBox 18"/>
          <p:cNvSpPr txBox="1"/>
          <p:nvPr/>
        </p:nvSpPr>
        <p:spPr>
          <a:xfrm>
            <a:off x="4566372" y="5312173"/>
            <a:ext cx="3054494" cy="415448"/>
          </a:xfrm>
          <a:prstGeom prst="rect">
            <a:avLst/>
          </a:prstGeom>
        </p:spPr>
        <p:txBody>
          <a:bodyPr wrap="square" lIns="121870" tIns="60935" rIns="121870" bIns="60935" rtlCol="0">
            <a:spAutoFit/>
          </a:bodyPr>
          <a:lstStyle/>
          <a:p>
            <a:pPr lvl="0"/>
            <a:r>
              <a:rPr lang="en-US" sz="1900" dirty="0">
                <a:solidFill>
                  <a:schemeClr val="bg1"/>
                </a:solidFill>
                <a:latin typeface="Segoe UI" panose="020B0502040204020203" pitchFamily="34" charset="0"/>
                <a:ea typeface="Roboto Light" panose="02000000000000000000" pitchFamily="2" charset="0"/>
                <a:cs typeface="Segoe UI" panose="020B0502040204020203" pitchFamily="34" charset="0"/>
              </a:rPr>
              <a:t>IDS Totem or Wall Mount</a:t>
            </a:r>
            <a:endParaRPr lang="ru-RU" sz="1900" dirty="0">
              <a:solidFill>
                <a:schemeClr val="bg1"/>
              </a:solidFill>
              <a:latin typeface="Segoe UI" panose="020B0502040204020203" pitchFamily="34" charset="0"/>
              <a:ea typeface="Roboto Light" panose="02000000000000000000" pitchFamily="2" charset="0"/>
              <a:cs typeface="Segoe UI" panose="020B0502040204020203" pitchFamily="34" charset="0"/>
            </a:endParaRPr>
          </a:p>
        </p:txBody>
      </p:sp>
      <p:sp>
        <p:nvSpPr>
          <p:cNvPr id="20" name="Овал 19"/>
          <p:cNvSpPr/>
          <p:nvPr/>
        </p:nvSpPr>
        <p:spPr>
          <a:xfrm>
            <a:off x="1135811" y="1663864"/>
            <a:ext cx="669706" cy="669968"/>
          </a:xfrm>
          <a:prstGeom prst="ellipse">
            <a:avLst/>
          </a:prstGeom>
          <a:solidFill>
            <a:srgbClr val="F0B43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r>
              <a:rPr lang="en-US" sz="3200" b="1" dirty="0">
                <a:solidFill>
                  <a:schemeClr val="tx1"/>
                </a:solidFill>
                <a:latin typeface="Segoe UI" panose="020B0502040204020203" pitchFamily="34" charset="0"/>
                <a:ea typeface="Roboto" panose="02000000000000000000" pitchFamily="2" charset="0"/>
                <a:cs typeface="Segoe UI" panose="020B0502040204020203" pitchFamily="34" charset="0"/>
              </a:rPr>
              <a:t>2</a:t>
            </a:r>
            <a:endParaRPr lang="ru-RU" sz="3200" b="1" dirty="0">
              <a:solidFill>
                <a:schemeClr val="tx1"/>
              </a:solidFill>
              <a:latin typeface="Segoe UI" panose="020B0502040204020203" pitchFamily="34" charset="0"/>
              <a:ea typeface="Roboto" panose="02000000000000000000" pitchFamily="2" charset="0"/>
              <a:cs typeface="Segoe UI" panose="020B0502040204020203" pitchFamily="34" charset="0"/>
            </a:endParaRPr>
          </a:p>
        </p:txBody>
      </p:sp>
      <p:sp>
        <p:nvSpPr>
          <p:cNvPr id="21" name="Овал 20"/>
          <p:cNvSpPr/>
          <p:nvPr/>
        </p:nvSpPr>
        <p:spPr>
          <a:xfrm>
            <a:off x="4476018" y="4002065"/>
            <a:ext cx="579430" cy="579656"/>
          </a:xfrm>
          <a:prstGeom prst="ellipse">
            <a:avLst/>
          </a:prstGeom>
          <a:solidFill>
            <a:srgbClr val="F0B43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r>
              <a:rPr lang="en-US" sz="2700" b="1" dirty="0">
                <a:solidFill>
                  <a:schemeClr val="tx1"/>
                </a:solidFill>
                <a:latin typeface="Segoe UI" panose="020B0502040204020203" pitchFamily="34" charset="0"/>
                <a:ea typeface="Roboto" panose="02000000000000000000" pitchFamily="2" charset="0"/>
                <a:cs typeface="Segoe UI" panose="020B0502040204020203" pitchFamily="34" charset="0"/>
              </a:rPr>
              <a:t>4</a:t>
            </a:r>
            <a:endParaRPr lang="ru-RU" sz="2700" b="1" dirty="0">
              <a:solidFill>
                <a:schemeClr val="tx1"/>
              </a:solidFill>
              <a:latin typeface="Segoe UI" panose="020B0502040204020203" pitchFamily="34" charset="0"/>
              <a:ea typeface="Roboto" panose="02000000000000000000" pitchFamily="2" charset="0"/>
              <a:cs typeface="Segoe UI" panose="020B0502040204020203" pitchFamily="34" charset="0"/>
            </a:endParaRPr>
          </a:p>
        </p:txBody>
      </p:sp>
      <p:sp>
        <p:nvSpPr>
          <p:cNvPr id="22" name="Овал 21"/>
          <p:cNvSpPr/>
          <p:nvPr/>
        </p:nvSpPr>
        <p:spPr>
          <a:xfrm>
            <a:off x="6635275" y="3426162"/>
            <a:ext cx="498181" cy="498376"/>
          </a:xfrm>
          <a:prstGeom prst="ellipse">
            <a:avLst/>
          </a:prstGeom>
          <a:solidFill>
            <a:srgbClr val="F0B43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r>
              <a:rPr lang="ru-RU" sz="2400" b="1" dirty="0">
                <a:solidFill>
                  <a:schemeClr val="tx1"/>
                </a:solidFill>
                <a:latin typeface="Segoe UI" panose="020B0502040204020203" pitchFamily="34" charset="0"/>
                <a:ea typeface="Roboto" panose="02000000000000000000" pitchFamily="2" charset="0"/>
                <a:cs typeface="Segoe UI" panose="020B0502040204020203" pitchFamily="34" charset="0"/>
              </a:rPr>
              <a:t>3</a:t>
            </a:r>
          </a:p>
        </p:txBody>
      </p:sp>
      <p:sp>
        <p:nvSpPr>
          <p:cNvPr id="23" name="Овал 22"/>
          <p:cNvSpPr/>
          <p:nvPr/>
        </p:nvSpPr>
        <p:spPr>
          <a:xfrm>
            <a:off x="10120357" y="2333833"/>
            <a:ext cx="1391043" cy="1391586"/>
          </a:xfrm>
          <a:prstGeom prst="ellipse">
            <a:avLst/>
          </a:prstGeom>
          <a:solidFill>
            <a:srgbClr val="F0B43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r>
              <a:rPr lang="ru-RU" sz="5900" b="1" dirty="0">
                <a:solidFill>
                  <a:schemeClr val="tx1"/>
                </a:solidFill>
                <a:latin typeface="Segoe UI" panose="020B0502040204020203" pitchFamily="34" charset="0"/>
                <a:ea typeface="Roboto" panose="02000000000000000000" pitchFamily="2" charset="0"/>
                <a:cs typeface="Segoe UI" panose="020B0502040204020203" pitchFamily="34" charset="0"/>
              </a:rPr>
              <a:t>1</a:t>
            </a:r>
          </a:p>
        </p:txBody>
      </p:sp>
      <p:sp>
        <p:nvSpPr>
          <p:cNvPr id="24" name="Овал 23"/>
          <p:cNvSpPr/>
          <p:nvPr/>
        </p:nvSpPr>
        <p:spPr>
          <a:xfrm>
            <a:off x="577688" y="5312867"/>
            <a:ext cx="405332" cy="4054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r>
              <a:rPr lang="ru-RU" sz="2100" b="1" dirty="0">
                <a:solidFill>
                  <a:schemeClr val="tx1"/>
                </a:solidFill>
                <a:latin typeface="Segoe UI" panose="020B0502040204020203" pitchFamily="34" charset="0"/>
                <a:ea typeface="Roboto" panose="02000000000000000000" pitchFamily="2" charset="0"/>
                <a:cs typeface="Segoe UI" panose="020B0502040204020203" pitchFamily="34" charset="0"/>
              </a:rPr>
              <a:t>1</a:t>
            </a:r>
          </a:p>
        </p:txBody>
      </p:sp>
      <p:sp>
        <p:nvSpPr>
          <p:cNvPr id="25" name="TextBox 24"/>
          <p:cNvSpPr txBox="1"/>
          <p:nvPr/>
        </p:nvSpPr>
        <p:spPr>
          <a:xfrm>
            <a:off x="1026729" y="5307989"/>
            <a:ext cx="3054494" cy="415448"/>
          </a:xfrm>
          <a:prstGeom prst="rect">
            <a:avLst/>
          </a:prstGeom>
        </p:spPr>
        <p:txBody>
          <a:bodyPr wrap="square" lIns="121870" tIns="60935" rIns="121870" bIns="60935" rtlCol="0">
            <a:spAutoFit/>
          </a:bodyPr>
          <a:lstStyle/>
          <a:p>
            <a:pPr lvl="0"/>
            <a:r>
              <a:rPr lang="en-US" sz="1900" dirty="0">
                <a:solidFill>
                  <a:schemeClr val="bg1"/>
                </a:solidFill>
                <a:latin typeface="Segoe UI" panose="020B0502040204020203" pitchFamily="34" charset="0"/>
                <a:ea typeface="Roboto Light" panose="02000000000000000000" pitchFamily="2" charset="0"/>
                <a:cs typeface="Segoe UI" panose="020B0502040204020203" pitchFamily="34" charset="0"/>
              </a:rPr>
              <a:t>Transparent Poster / Wall</a:t>
            </a:r>
            <a:endParaRPr lang="ru-RU" sz="1900" dirty="0">
              <a:solidFill>
                <a:schemeClr val="bg1"/>
              </a:solidFill>
              <a:latin typeface="Segoe UI" panose="020B0502040204020203" pitchFamily="34" charset="0"/>
              <a:ea typeface="Roboto Light" panose="02000000000000000000" pitchFamily="2" charset="0"/>
              <a:cs typeface="Segoe UI" panose="020B0502040204020203" pitchFamily="34" charset="0"/>
            </a:endParaRPr>
          </a:p>
        </p:txBody>
      </p:sp>
      <p:sp>
        <p:nvSpPr>
          <p:cNvPr id="26" name="TextBox 25"/>
          <p:cNvSpPr txBox="1"/>
          <p:nvPr/>
        </p:nvSpPr>
        <p:spPr>
          <a:xfrm>
            <a:off x="4566372" y="5891500"/>
            <a:ext cx="4497322" cy="415448"/>
          </a:xfrm>
          <a:prstGeom prst="rect">
            <a:avLst/>
          </a:prstGeom>
        </p:spPr>
        <p:txBody>
          <a:bodyPr wrap="square" lIns="121870" tIns="60935" rIns="121870" bIns="60935" rtlCol="0">
            <a:spAutoFit/>
          </a:bodyPr>
          <a:lstStyle/>
          <a:p>
            <a:pPr lvl="0"/>
            <a:r>
              <a:rPr lang="en-US" sz="1900" dirty="0">
                <a:solidFill>
                  <a:schemeClr val="bg1"/>
                </a:solidFill>
                <a:latin typeface="Segoe UI" panose="020B0502040204020203" pitchFamily="34" charset="0"/>
                <a:ea typeface="Roboto Light" panose="02000000000000000000" pitchFamily="2" charset="0"/>
                <a:cs typeface="Segoe UI" panose="020B0502040204020203" pitchFamily="34" charset="0"/>
              </a:rPr>
              <a:t>Tablets or AIO solution</a:t>
            </a:r>
            <a:endParaRPr lang="ru-RU" sz="1900" dirty="0">
              <a:solidFill>
                <a:schemeClr val="bg1"/>
              </a:solidFill>
              <a:latin typeface="Segoe UI" panose="020B0502040204020203" pitchFamily="34" charset="0"/>
              <a:ea typeface="Roboto Light" panose="02000000000000000000" pitchFamily="2" charset="0"/>
              <a:cs typeface="Segoe UI" panose="020B0502040204020203" pitchFamily="34" charset="0"/>
            </a:endParaRPr>
          </a:p>
        </p:txBody>
      </p:sp>
      <p:sp>
        <p:nvSpPr>
          <p:cNvPr id="27" name="Овал 26"/>
          <p:cNvSpPr/>
          <p:nvPr/>
        </p:nvSpPr>
        <p:spPr>
          <a:xfrm>
            <a:off x="8089625" y="4040793"/>
            <a:ext cx="405332" cy="405491"/>
          </a:xfrm>
          <a:prstGeom prst="ellipse">
            <a:avLst/>
          </a:prstGeom>
          <a:solidFill>
            <a:srgbClr val="F0B43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r>
              <a:rPr lang="ru-RU" sz="2100" b="1" dirty="0">
                <a:solidFill>
                  <a:schemeClr val="tx1"/>
                </a:solidFill>
                <a:latin typeface="Segoe UI" panose="020B0502040204020203" pitchFamily="34" charset="0"/>
                <a:ea typeface="Roboto" panose="02000000000000000000" pitchFamily="2" charset="0"/>
                <a:cs typeface="Segoe UI" panose="020B0502040204020203" pitchFamily="34" charset="0"/>
              </a:rPr>
              <a:t>5</a:t>
            </a:r>
          </a:p>
        </p:txBody>
      </p:sp>
      <p:sp>
        <p:nvSpPr>
          <p:cNvPr id="28" name="Овал 27"/>
          <p:cNvSpPr/>
          <p:nvPr/>
        </p:nvSpPr>
        <p:spPr>
          <a:xfrm>
            <a:off x="577688" y="5909919"/>
            <a:ext cx="405332" cy="4054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r>
              <a:rPr lang="ru-RU" sz="2100" b="1" dirty="0">
                <a:solidFill>
                  <a:schemeClr val="tx1"/>
                </a:solidFill>
                <a:latin typeface="Segoe UI" panose="020B0502040204020203" pitchFamily="34" charset="0"/>
                <a:ea typeface="Roboto" panose="02000000000000000000" pitchFamily="2" charset="0"/>
                <a:cs typeface="Segoe UI" panose="020B0502040204020203" pitchFamily="34" charset="0"/>
              </a:rPr>
              <a:t>2</a:t>
            </a:r>
          </a:p>
        </p:txBody>
      </p:sp>
      <p:sp>
        <p:nvSpPr>
          <p:cNvPr id="29" name="Овал 28"/>
          <p:cNvSpPr/>
          <p:nvPr/>
        </p:nvSpPr>
        <p:spPr>
          <a:xfrm>
            <a:off x="4102944" y="5308352"/>
            <a:ext cx="405332" cy="4054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r>
              <a:rPr lang="ru-RU" sz="2100" b="1" dirty="0">
                <a:solidFill>
                  <a:schemeClr val="tx1"/>
                </a:solidFill>
                <a:latin typeface="Segoe UI" panose="020B0502040204020203" pitchFamily="34" charset="0"/>
                <a:ea typeface="Roboto" panose="02000000000000000000" pitchFamily="2" charset="0"/>
                <a:cs typeface="Segoe UI" panose="020B0502040204020203" pitchFamily="34" charset="0"/>
              </a:rPr>
              <a:t>3</a:t>
            </a:r>
          </a:p>
        </p:txBody>
      </p:sp>
      <p:sp>
        <p:nvSpPr>
          <p:cNvPr id="30" name="Овал 29"/>
          <p:cNvSpPr/>
          <p:nvPr/>
        </p:nvSpPr>
        <p:spPr>
          <a:xfrm>
            <a:off x="4102944" y="5905404"/>
            <a:ext cx="405332" cy="4054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r>
              <a:rPr lang="ru-RU" sz="2100" b="1" dirty="0">
                <a:solidFill>
                  <a:schemeClr val="tx1"/>
                </a:solidFill>
                <a:latin typeface="Segoe UI" panose="020B0502040204020203" pitchFamily="34" charset="0"/>
                <a:ea typeface="Roboto" panose="02000000000000000000" pitchFamily="2" charset="0"/>
                <a:cs typeface="Segoe UI" panose="020B0502040204020203" pitchFamily="34" charset="0"/>
              </a:rPr>
              <a:t>4</a:t>
            </a:r>
          </a:p>
        </p:txBody>
      </p:sp>
      <p:sp>
        <p:nvSpPr>
          <p:cNvPr id="31" name="Овал 30"/>
          <p:cNvSpPr/>
          <p:nvPr/>
        </p:nvSpPr>
        <p:spPr>
          <a:xfrm>
            <a:off x="7700683" y="5304276"/>
            <a:ext cx="405332" cy="4054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5" rIns="121870" bIns="60935" rtlCol="0" anchor="ctr"/>
          <a:lstStyle/>
          <a:p>
            <a:pPr algn="ctr"/>
            <a:r>
              <a:rPr lang="ru-RU" sz="2100" b="1" dirty="0">
                <a:solidFill>
                  <a:schemeClr val="tx1"/>
                </a:solidFill>
                <a:latin typeface="Segoe UI" panose="020B0502040204020203" pitchFamily="34" charset="0"/>
                <a:ea typeface="Roboto" panose="02000000000000000000" pitchFamily="2" charset="0"/>
                <a:cs typeface="Segoe UI" panose="020B0502040204020203" pitchFamily="34" charset="0"/>
              </a:rPr>
              <a:t>5</a:t>
            </a:r>
          </a:p>
        </p:txBody>
      </p:sp>
    </p:spTree>
    <p:extLst>
      <p:ext uri="{BB962C8B-B14F-4D97-AF65-F5344CB8AC3E}">
        <p14:creationId xmlns:p14="http://schemas.microsoft.com/office/powerpoint/2010/main" val="1538161940"/>
      </p:ext>
    </p:extLst>
  </p:cSld>
  <p:clrMapOvr>
    <a:masterClrMapping/>
  </p:clrMapOvr>
  <p:transition spd="slow">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p:cNvSpPr txBox="1">
            <a:spLocks/>
          </p:cNvSpPr>
          <p:nvPr/>
        </p:nvSpPr>
        <p:spPr>
          <a:xfrm>
            <a:off x="1523405" y="4331263"/>
            <a:ext cx="9140428" cy="351516"/>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999" dirty="0">
                <a:solidFill>
                  <a:srgbClr val="3C444C"/>
                </a:solidFill>
                <a:latin typeface="Segoe UI" panose="020B0502040204020203" pitchFamily="34" charset="0"/>
                <a:cs typeface="Segoe UI" panose="020B0502040204020203" pitchFamily="34" charset="0"/>
              </a:rPr>
              <a:t>Digital Signage</a:t>
            </a:r>
          </a:p>
        </p:txBody>
      </p:sp>
      <p:sp>
        <p:nvSpPr>
          <p:cNvPr id="3" name="Подзаголовок 2"/>
          <p:cNvSpPr txBox="1">
            <a:spLocks/>
          </p:cNvSpPr>
          <p:nvPr/>
        </p:nvSpPr>
        <p:spPr>
          <a:xfrm>
            <a:off x="1523405" y="4721673"/>
            <a:ext cx="9140428" cy="583247"/>
          </a:xfrm>
          <a:prstGeom prst="rect">
            <a:avLst/>
          </a:prstGeom>
        </p:spPr>
        <p:txBody>
          <a:bodyPr vert="horz" lIns="91404" tIns="45702" rIns="91404" bIns="45702"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499" dirty="0">
                <a:solidFill>
                  <a:srgbClr val="3C444C"/>
                </a:solidFill>
                <a:latin typeface="Segoe UI" panose="020B0502040204020203" pitchFamily="34" charset="0"/>
                <a:cs typeface="Segoe UI" panose="020B0502040204020203" pitchFamily="34" charset="0"/>
              </a:rPr>
              <a:t>Practical cases</a:t>
            </a:r>
          </a:p>
        </p:txBody>
      </p:sp>
      <p:pic>
        <p:nvPicPr>
          <p:cNvPr id="5" name="Рисунок 4">
            <a:extLst>
              <a:ext uri="{FF2B5EF4-FFF2-40B4-BE49-F238E27FC236}">
                <a16:creationId xmlns:a16="http://schemas.microsoft.com/office/drawing/2014/main" id="{A803F666-AF86-4225-AAFB-968254B1611B}"/>
              </a:ext>
            </a:extLst>
          </p:cNvPr>
          <p:cNvPicPr>
            <a:picLocks noChangeAspect="1"/>
          </p:cNvPicPr>
          <p:nvPr/>
        </p:nvPicPr>
        <p:blipFill rotWithShape="1">
          <a:blip r:embed="rId2">
            <a:extLst>
              <a:ext uri="{28A0092B-C50C-407E-A947-70E740481C1C}">
                <a14:useLocalDpi xmlns:a14="http://schemas.microsoft.com/office/drawing/2010/main" val="0"/>
              </a:ext>
            </a:extLst>
          </a:blip>
          <a:srcRect t="54628"/>
          <a:stretch/>
        </p:blipFill>
        <p:spPr>
          <a:xfrm>
            <a:off x="3459326" y="3142145"/>
            <a:ext cx="5292148" cy="878844"/>
          </a:xfrm>
          <a:prstGeom prst="rect">
            <a:avLst/>
          </a:prstGeom>
        </p:spPr>
      </p:pic>
    </p:spTree>
    <p:extLst>
      <p:ext uri="{BB962C8B-B14F-4D97-AF65-F5344CB8AC3E}">
        <p14:creationId xmlns:p14="http://schemas.microsoft.com/office/powerpoint/2010/main" val="2725497194"/>
      </p:ext>
    </p:extLst>
  </p:cSld>
  <p:clrMapOvr>
    <a:masterClrMapping/>
  </p:clrMapOvr>
  <p:transition spd="slow">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6"/>
          <p:cNvSpPr txBox="1">
            <a:spLocks/>
          </p:cNvSpPr>
          <p:nvPr/>
        </p:nvSpPr>
        <p:spPr>
          <a:xfrm>
            <a:off x="667703" y="379392"/>
            <a:ext cx="5172015" cy="566813"/>
          </a:xfrm>
          <a:prstGeom prst="rect">
            <a:avLst/>
          </a:prstGeom>
        </p:spPr>
        <p:txBody>
          <a:bodyPr vert="horz" lIns="91368" tIns="45684" rIns="91368" bIns="45684"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3598" b="1" dirty="0">
                <a:solidFill>
                  <a:srgbClr val="3C4F99"/>
                </a:solidFill>
                <a:latin typeface="Segoe UI" panose="020B0502040204020203" pitchFamily="34" charset="0"/>
                <a:ea typeface="Inter" panose="020B0502030000000004" pitchFamily="34" charset="0"/>
                <a:cs typeface="Segoe UI" panose="020B0502040204020203" pitchFamily="34" charset="0"/>
              </a:rPr>
              <a:t>10 </a:t>
            </a:r>
            <a:r>
              <a:rPr lang="en-US" sz="3598" b="1" dirty="0">
                <a:solidFill>
                  <a:srgbClr val="3C4F99"/>
                </a:solidFill>
                <a:latin typeface="Segoe UI" panose="020B0502040204020203" pitchFamily="34" charset="0"/>
                <a:ea typeface="Inter" panose="020B0502030000000004" pitchFamily="34" charset="0"/>
                <a:cs typeface="Segoe UI" panose="020B0502040204020203" pitchFamily="34" charset="0"/>
              </a:rPr>
              <a:t>reasons to use digital signage</a:t>
            </a:r>
            <a:endParaRPr lang="ru-RU" sz="3598"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graphicFrame>
        <p:nvGraphicFramePr>
          <p:cNvPr id="4" name="Таблица 5"/>
          <p:cNvGraphicFramePr>
            <a:graphicFrameLocks noGrp="1"/>
          </p:cNvGraphicFramePr>
          <p:nvPr/>
        </p:nvGraphicFramePr>
        <p:xfrm>
          <a:off x="549263" y="1362258"/>
          <a:ext cx="11090300" cy="5108786"/>
        </p:xfrm>
        <a:graphic>
          <a:graphicData uri="http://schemas.openxmlformats.org/drawingml/2006/table">
            <a:tbl>
              <a:tblPr firstRow="1" bandRow="1">
                <a:tableStyleId>{85BE263C-DBD7-4A20-BB59-AAB30ACAA65A}</a:tableStyleId>
              </a:tblPr>
              <a:tblGrid>
                <a:gridCol w="5545150">
                  <a:extLst>
                    <a:ext uri="{9D8B030D-6E8A-4147-A177-3AD203B41FA5}">
                      <a16:colId xmlns:a16="http://schemas.microsoft.com/office/drawing/2014/main" val="975676499"/>
                    </a:ext>
                  </a:extLst>
                </a:gridCol>
                <a:gridCol w="5545150">
                  <a:extLst>
                    <a:ext uri="{9D8B030D-6E8A-4147-A177-3AD203B41FA5}">
                      <a16:colId xmlns:a16="http://schemas.microsoft.com/office/drawing/2014/main" val="395784704"/>
                    </a:ext>
                  </a:extLst>
                </a:gridCol>
              </a:tblGrid>
              <a:tr h="381123">
                <a:tc>
                  <a:txBody>
                    <a:bodyP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Data</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solidFill>
                      <a:srgbClr val="00ACFE"/>
                    </a:solidFill>
                  </a:tcPr>
                </a:tc>
                <a:tc>
                  <a:txBody>
                    <a:bodyP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Ground on</a:t>
                      </a:r>
                      <a:r>
                        <a:rPr lang="en-US" sz="1200" baseline="0" dirty="0">
                          <a:latin typeface="Segoe UI" panose="020B0502040204020203" pitchFamily="34" charset="0"/>
                          <a:ea typeface="Segoe UI" panose="020B0502040204020203" pitchFamily="34" charset="0"/>
                          <a:cs typeface="Segoe UI" panose="020B0502040204020203" pitchFamily="34" charset="0"/>
                        </a:rPr>
                        <a:t> </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solidFill>
                      <a:srgbClr val="00ACFE"/>
                    </a:solidFill>
                  </a:tcPr>
                </a:tc>
                <a:extLst>
                  <a:ext uri="{0D108BD9-81ED-4DB2-BD59-A6C34878D82A}">
                    <a16:rowId xmlns:a16="http://schemas.microsoft.com/office/drawing/2014/main" val="3919837293"/>
                  </a:ext>
                </a:extLst>
              </a:tr>
              <a:tr h="878313">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Using a variety of channels to promote your brand is a priority for more than 25% of organizations</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tc>
                  <a:txBody>
                    <a:bodyPr/>
                    <a:lstStyle/>
                    <a:p>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DS systems is a crucial part of multichannel marketing strategy. Digital displays is</a:t>
                      </a:r>
                      <a:r>
                        <a:rPr lang="en-US" sz="1200" baseline="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 kind of </a:t>
                      </a: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canvas for an endless number of promotions, advertising and other content. DS</a:t>
                      </a:r>
                      <a:r>
                        <a:rPr lang="en-US" sz="1200" baseline="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allow building a network </a:t>
                      </a: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between online and offline promotion tools, leaving the target audience with a vivid impressions.</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467657161"/>
                  </a:ext>
                </a:extLst>
              </a:tr>
              <a:tr h="822639">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Digital signage attracts attention – confirmed by 63% of people</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tc>
                  <a:txBody>
                    <a:bodyPr/>
                    <a:lstStyle/>
                    <a:p>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The DS efficiency index is far ahead of the performance indicators of TV, the Internet and even advertising stands. By</a:t>
                      </a:r>
                      <a:r>
                        <a:rPr lang="en-US" sz="1200" baseline="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introducing the technology the company </a:t>
                      </a: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makes the right choice based on decreasing</a:t>
                      </a:r>
                      <a:r>
                        <a:rPr lang="en-US" sz="1200" baseline="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the </a:t>
                      </a: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cost, providing flexibility, opportunities and high influence on buying activity.</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3516171426"/>
                  </a:ext>
                </a:extLst>
              </a:tr>
              <a:tr h="822639">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Digital advertising significantly increase brand awareness (BA) Based</a:t>
                      </a:r>
                      <a:r>
                        <a:rPr lang="en-US" sz="1200" baseline="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on 84% of companies from the UK</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tc>
                  <a:txBody>
                    <a:bodyPr/>
                    <a:lstStyle/>
                    <a:p>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DS  introduces target audience with the</a:t>
                      </a:r>
                      <a:r>
                        <a:rPr lang="en-US" sz="1200" baseline="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store and</a:t>
                      </a:r>
                      <a:r>
                        <a:rPr lang="en-US" sz="1200" baseline="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 </a:t>
                      </a: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brand, increasing the company's recognition. Compared to static messages, dynamic images are more visible and more effective in improving communication between the company and its customers</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1391793413"/>
                  </a:ext>
                </a:extLst>
              </a:tr>
              <a:tr h="1005447">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Digital video attracts attention of 70% of the audience.</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tc>
                  <a:txBody>
                    <a:bodyPr/>
                    <a:lstStyle/>
                    <a:p>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DS content provides interesting information and allows spending time in the queue more interesting. But what really makes DS a serious competitor to other channels of communication is the reach of the audience: SMM or sites with online video do not reach 45% of the contact audience. Digital signage allows you to convey information to 70% of the audience</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3369063239"/>
                  </a:ext>
                </a:extLst>
              </a:tr>
              <a:tr h="1197698">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42% of buyers prefer to shop in stores equipped with video displays.</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tc>
                  <a:txBody>
                    <a:bodyPr/>
                    <a:lstStyle/>
                    <a:p>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The newest 4K Ultra HD video format significantly improves the image on video walls, allowing stores to switch to affordable and effective ways to inform their customers. Video walls leave an unforgettable impression for clients, allowing creating a unique atmosphere for them. Throughout the world, there are more and more amazing projects demonstrating how to use digital technologies correctly.</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3363831214"/>
                  </a:ext>
                </a:extLst>
              </a:tr>
            </a:tbl>
          </a:graphicData>
        </a:graphic>
      </p:graphicFrame>
    </p:spTree>
    <p:extLst>
      <p:ext uri="{BB962C8B-B14F-4D97-AF65-F5344CB8AC3E}">
        <p14:creationId xmlns:p14="http://schemas.microsoft.com/office/powerpoint/2010/main" val="246085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itting at a table in front of a store&#10;&#10;Description generated with high confidence">
            <a:extLst>
              <a:ext uri="{FF2B5EF4-FFF2-40B4-BE49-F238E27FC236}">
                <a16:creationId xmlns:a16="http://schemas.microsoft.com/office/drawing/2014/main" id="{7C4366F7-31E6-431F-A6C2-A7724909C7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473" r="14434" b="41111"/>
          <a:stretch/>
        </p:blipFill>
        <p:spPr>
          <a:xfrm>
            <a:off x="5636419" y="8965"/>
            <a:ext cx="6409375" cy="4038590"/>
          </a:xfrm>
          <a:prstGeom prst="rect">
            <a:avLst/>
          </a:prstGeom>
          <a:effectLst/>
        </p:spPr>
      </p:pic>
      <p:sp>
        <p:nvSpPr>
          <p:cNvPr id="6" name="Content Placeholder 9">
            <a:extLst>
              <a:ext uri="{FF2B5EF4-FFF2-40B4-BE49-F238E27FC236}">
                <a16:creationId xmlns:a16="http://schemas.microsoft.com/office/drawing/2014/main" id="{08815981-39B0-4E3F-987E-D757B9E61D48}"/>
              </a:ext>
            </a:extLst>
          </p:cNvPr>
          <p:cNvSpPr txBox="1">
            <a:spLocks/>
          </p:cNvSpPr>
          <p:nvPr/>
        </p:nvSpPr>
        <p:spPr>
          <a:xfrm>
            <a:off x="424656" y="1119188"/>
            <a:ext cx="4722813" cy="37512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Segoe UI" panose="020B0502040204020203" pitchFamily="34" charset="0"/>
                <a:ea typeface="Segoe UI" panose="020B0502040204020203" pitchFamily="34" charset="0"/>
                <a:cs typeface="Segoe UI" panose="020B0502040204020203" pitchFamily="34" charset="0"/>
              </a:rPr>
              <a:t>Electronics Store Chain</a:t>
            </a:r>
          </a:p>
          <a:p>
            <a:r>
              <a:rPr lang="en-US" sz="1800" dirty="0">
                <a:latin typeface="Segoe UI" panose="020B0502040204020203" pitchFamily="34" charset="0"/>
                <a:ea typeface="Segoe UI" panose="020B0502040204020203" pitchFamily="34" charset="0"/>
                <a:cs typeface="Segoe UI" panose="020B0502040204020203" pitchFamily="34" charset="0"/>
              </a:rPr>
              <a:t>5</a:t>
            </a:r>
            <a:r>
              <a:rPr lang="en-US" sz="1800" baseline="30000" dirty="0">
                <a:latin typeface="Segoe UI" panose="020B0502040204020203" pitchFamily="34" charset="0"/>
                <a:ea typeface="Segoe UI" panose="020B0502040204020203" pitchFamily="34" charset="0"/>
                <a:cs typeface="Segoe UI" panose="020B0502040204020203" pitchFamily="34" charset="0"/>
              </a:rPr>
              <a:t>th</a:t>
            </a:r>
            <a:r>
              <a:rPr lang="en-US" sz="1800" dirty="0">
                <a:latin typeface="Segoe UI" panose="020B0502040204020203" pitchFamily="34" charset="0"/>
                <a:ea typeface="Segoe UI" panose="020B0502040204020203" pitchFamily="34" charset="0"/>
                <a:cs typeface="Segoe UI" panose="020B0502040204020203" pitchFamily="34" charset="0"/>
              </a:rPr>
              <a:t> Element, key retailer in Belarus, Minsk. </a:t>
            </a:r>
          </a:p>
          <a:p>
            <a:endParaRPr lang="en-US" sz="1800" dirty="0">
              <a:latin typeface="Segoe UI" panose="020B0502040204020203" pitchFamily="34" charset="0"/>
              <a:ea typeface="Segoe UI" panose="020B0502040204020203" pitchFamily="34" charset="0"/>
              <a:cs typeface="Segoe UI" panose="020B0502040204020203" pitchFamily="34" charset="0"/>
            </a:endParaRPr>
          </a:p>
          <a:p>
            <a:r>
              <a:rPr lang="en-US" sz="1800" dirty="0">
                <a:latin typeface="Segoe UI" panose="020B0502040204020203" pitchFamily="34" charset="0"/>
                <a:ea typeface="Segoe UI" panose="020B0502040204020203" pitchFamily="34" charset="0"/>
                <a:cs typeface="Segoe UI" panose="020B0502040204020203" pitchFamily="34" charset="0"/>
              </a:rPr>
              <a:t>Project includes integration of LED shelf solution. Content managed by Prestigio </a:t>
            </a:r>
            <a:r>
              <a:rPr lang="en-US" sz="1800" dirty="0" err="1">
                <a:latin typeface="Segoe UI" panose="020B0502040204020203" pitchFamily="34" charset="0"/>
                <a:ea typeface="Segoe UI" panose="020B0502040204020203" pitchFamily="34" charset="0"/>
                <a:cs typeface="Segoe UI" panose="020B0502040204020203" pitchFamily="34" charset="0"/>
              </a:rPr>
              <a:t>AddReality</a:t>
            </a:r>
            <a:r>
              <a:rPr lang="en-US" sz="1800" dirty="0">
                <a:latin typeface="Segoe UI" panose="020B0502040204020203" pitchFamily="34" charset="0"/>
                <a:ea typeface="Segoe UI" panose="020B0502040204020203" pitchFamily="34" charset="0"/>
                <a:cs typeface="Segoe UI" panose="020B0502040204020203" pitchFamily="34" charset="0"/>
              </a:rPr>
              <a:t> IDS software. </a:t>
            </a:r>
          </a:p>
          <a:p>
            <a:endParaRPr lang="en-US" sz="1800" dirty="0">
              <a:latin typeface="Segoe UI" panose="020B0502040204020203" pitchFamily="34" charset="0"/>
              <a:ea typeface="Segoe UI" panose="020B0502040204020203" pitchFamily="34" charset="0"/>
              <a:cs typeface="Segoe UI" panose="020B0502040204020203" pitchFamily="34" charset="0"/>
            </a:endParaRPr>
          </a:p>
          <a:p>
            <a:r>
              <a:rPr lang="en-US" sz="1800" dirty="0">
                <a:latin typeface="Segoe UI" panose="020B0502040204020203" pitchFamily="34" charset="0"/>
                <a:ea typeface="Segoe UI" panose="020B0502040204020203" pitchFamily="34" charset="0"/>
                <a:cs typeface="Segoe UI" panose="020B0502040204020203" pitchFamily="34" charset="0"/>
              </a:rPr>
              <a:t>Attracting the attention of the customers which just walking near the shop. </a:t>
            </a:r>
          </a:p>
          <a:p>
            <a:endParaRPr lang="en-US" sz="1800" dirty="0">
              <a:latin typeface="Segoe UI" panose="020B0502040204020203" pitchFamily="34" charset="0"/>
              <a:ea typeface="Segoe UI" panose="020B0502040204020203" pitchFamily="34" charset="0"/>
              <a:cs typeface="Segoe UI" panose="020B0502040204020203" pitchFamily="34" charset="0"/>
            </a:endParaRPr>
          </a:p>
          <a:p>
            <a:r>
              <a:rPr lang="en-US" sz="1800" dirty="0">
                <a:latin typeface="Segoe UI" panose="020B0502040204020203" pitchFamily="34" charset="0"/>
                <a:ea typeface="Segoe UI" panose="020B0502040204020203" pitchFamily="34" charset="0"/>
                <a:cs typeface="Segoe UI" panose="020B0502040204020203" pitchFamily="34" charset="0"/>
              </a:rPr>
              <a:t>Increasing of the potential customers (inside the shop) up to 30%</a:t>
            </a:r>
          </a:p>
          <a:p>
            <a:r>
              <a:rPr lang="en-US" sz="1800" dirty="0">
                <a:latin typeface="Segoe UI" panose="020B0502040204020203" pitchFamily="34" charset="0"/>
                <a:ea typeface="Segoe UI" panose="020B0502040204020203" pitchFamily="34" charset="0"/>
                <a:cs typeface="Segoe UI" panose="020B0502040204020203" pitchFamily="34" charset="0"/>
              </a:rPr>
              <a:t>Increasing sales from current shelf up to 23%</a:t>
            </a:r>
          </a:p>
        </p:txBody>
      </p:sp>
      <p:sp>
        <p:nvSpPr>
          <p:cNvPr id="7" name="Title 2">
            <a:extLst>
              <a:ext uri="{FF2B5EF4-FFF2-40B4-BE49-F238E27FC236}">
                <a16:creationId xmlns:a16="http://schemas.microsoft.com/office/drawing/2014/main" id="{DA0482F0-8324-49F4-BEBC-9AADEE13A24F}"/>
              </a:ext>
            </a:extLst>
          </p:cNvPr>
          <p:cNvSpPr txBox="1">
            <a:spLocks/>
          </p:cNvSpPr>
          <p:nvPr/>
        </p:nvSpPr>
        <p:spPr>
          <a:xfrm>
            <a:off x="-61912" y="8965"/>
            <a:ext cx="5695950" cy="136472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Electronics Retail LED shelves </a:t>
            </a:r>
            <a:b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b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5th Element project</a:t>
            </a:r>
            <a:endParaRPr lang="ru-RU" sz="2600"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pic>
        <p:nvPicPr>
          <p:cNvPr id="9"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1106" y="4182035"/>
            <a:ext cx="3184463" cy="2400787"/>
          </a:xfrm>
          <a:prstGeom prst="rect">
            <a:avLst/>
          </a:prstGeom>
        </p:spPr>
      </p:pic>
      <p:pic>
        <p:nvPicPr>
          <p:cNvPr id="11" name="Рисунок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4038" y="4182035"/>
            <a:ext cx="3124200" cy="2379762"/>
          </a:xfrm>
          <a:prstGeom prst="rect">
            <a:avLst/>
          </a:prstGeom>
        </p:spPr>
      </p:pic>
    </p:spTree>
    <p:extLst>
      <p:ext uri="{BB962C8B-B14F-4D97-AF65-F5344CB8AC3E}">
        <p14:creationId xmlns:p14="http://schemas.microsoft.com/office/powerpoint/2010/main" val="2863636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txBox="1">
            <a:spLocks/>
          </p:cNvSpPr>
          <p:nvPr/>
        </p:nvSpPr>
        <p:spPr>
          <a:xfrm>
            <a:off x="630315" y="258346"/>
            <a:ext cx="4721225"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90000"/>
              </a:lnSpc>
              <a:spcBef>
                <a:spcPct val="0"/>
              </a:spcBef>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Prestigio IDS</a:t>
            </a:r>
            <a:endParaRPr lang="ru-RU" sz="2600"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pic>
        <p:nvPicPr>
          <p:cNvPr id="3" name="Рисунок 1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19416" y="1127165"/>
            <a:ext cx="5644499" cy="384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Прямоугольник 13"/>
          <p:cNvSpPr>
            <a:spLocks noChangeArrowheads="1"/>
          </p:cNvSpPr>
          <p:nvPr/>
        </p:nvSpPr>
        <p:spPr bwMode="auto">
          <a:xfrm>
            <a:off x="630315" y="1371657"/>
            <a:ext cx="5157925"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dirty="0">
                <a:solidFill>
                  <a:schemeClr val="tx1">
                    <a:lumMod val="85000"/>
                    <a:lumOff val="15000"/>
                  </a:schemeClr>
                </a:solidFill>
                <a:latin typeface="Segoe UI" panose="020B0502040204020203" pitchFamily="34" charset="0"/>
                <a:cs typeface="Segoe UI" panose="020B0502040204020203" pitchFamily="34" charset="0"/>
              </a:rPr>
              <a:t>Etihad  Towers Business center guide, Abu Dhabi, UAE</a:t>
            </a:r>
          </a:p>
          <a:p>
            <a:pPr algn="ctr">
              <a:spcBef>
                <a:spcPct val="0"/>
              </a:spcBef>
              <a:buFontTx/>
              <a:buNone/>
            </a:pPr>
            <a:endParaRPr lang="en-US" altLang="en-US" sz="1800" dirty="0">
              <a:solidFill>
                <a:schemeClr val="tx1">
                  <a:lumMod val="85000"/>
                  <a:lumOff val="15000"/>
                </a:schemeClr>
              </a:solidFill>
              <a:latin typeface="Segoe UI" panose="020B0502040204020203" pitchFamily="34" charset="0"/>
              <a:cs typeface="Segoe UI" panose="020B0502040204020203" pitchFamily="34" charset="0"/>
            </a:endParaRPr>
          </a:p>
          <a:p>
            <a:pPr algn="ctr">
              <a:spcBef>
                <a:spcPct val="0"/>
              </a:spcBef>
              <a:buFontTx/>
              <a:buNone/>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buFontTx/>
              <a:buNone/>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Prestigio IDS Solution based on Prestigio IDS Totem 43” with integrated PC &amp; IS Windows + Prestigio IDS SW</a:t>
            </a:r>
          </a:p>
          <a:p>
            <a:pPr>
              <a:spcBef>
                <a:spcPct val="0"/>
              </a:spcBef>
              <a:buFontTx/>
              <a:buNone/>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Guide through the business center</a:t>
            </a:r>
          </a:p>
          <a:p>
            <a:pPr>
              <a:spcBef>
                <a:spcPct val="0"/>
              </a:spcBef>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Information about the meetings, restaurant menu…</a:t>
            </a:r>
          </a:p>
          <a:p>
            <a:pPr>
              <a:spcBef>
                <a:spcPct val="0"/>
              </a:spcBef>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Advertisement, Currency rates, News</a:t>
            </a:r>
          </a:p>
          <a:p>
            <a:pPr>
              <a:spcBef>
                <a:spcPct val="0"/>
              </a:spcBef>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Remote management of the content &amp; device</a:t>
            </a:r>
          </a:p>
          <a:p>
            <a:pPr algn="ctr">
              <a:spcBef>
                <a:spcPct val="0"/>
              </a:spcBef>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pic>
        <p:nvPicPr>
          <p:cNvPr id="5" name="Picture 4" descr="Картинки по запросу UAE flag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5791" y="5142776"/>
            <a:ext cx="1388124" cy="110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348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3"/>
          <p:cNvSpPr txBox="1">
            <a:spLocks/>
          </p:cNvSpPr>
          <p:nvPr/>
        </p:nvSpPr>
        <p:spPr>
          <a:xfrm>
            <a:off x="775333" y="320327"/>
            <a:ext cx="4722813"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90000"/>
              </a:lnSpc>
              <a:spcBef>
                <a:spcPct val="0"/>
              </a:spcBef>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Prestigio IDS</a:t>
            </a:r>
            <a:endParaRPr lang="ru-RU" sz="2600"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sp>
        <p:nvSpPr>
          <p:cNvPr id="3" name="Прямоугольник 10"/>
          <p:cNvSpPr>
            <a:spLocks noChangeArrowheads="1"/>
          </p:cNvSpPr>
          <p:nvPr/>
        </p:nvSpPr>
        <p:spPr bwMode="auto">
          <a:xfrm>
            <a:off x="680484" y="1055155"/>
            <a:ext cx="5720316"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dirty="0">
                <a:solidFill>
                  <a:schemeClr val="tx1">
                    <a:lumMod val="85000"/>
                    <a:lumOff val="15000"/>
                  </a:schemeClr>
                </a:solidFill>
                <a:latin typeface="Segoe UI" panose="020B0502040204020203" pitchFamily="34" charset="0"/>
                <a:cs typeface="Segoe UI" panose="020B0502040204020203" pitchFamily="34" charset="0"/>
              </a:rPr>
              <a:t>Consumer Electronics Retailer, 30+ Locations in Cyprus</a:t>
            </a:r>
          </a:p>
          <a:p>
            <a:pPr algn="ctr">
              <a:spcBef>
                <a:spcPct val="0"/>
              </a:spcBef>
              <a:buFontTx/>
              <a:buNone/>
            </a:pPr>
            <a:endParaRPr lang="en-US" altLang="en-US" sz="18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buFontTx/>
              <a:buNone/>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Prestigio IDS Solution based on IDS Totem 43” with Integrated Windows PC, Touch support &amp; IDS SW</a:t>
            </a:r>
          </a:p>
          <a:p>
            <a:pPr>
              <a:spcBef>
                <a:spcPct val="0"/>
              </a:spcBef>
              <a:buFontTx/>
              <a:buNone/>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Advertisement &amp; promotion information with Video / Audio content</a:t>
            </a:r>
          </a:p>
          <a:p>
            <a:pPr>
              <a:spcBef>
                <a:spcPct val="0"/>
              </a:spcBef>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Communication with the customers</a:t>
            </a:r>
          </a:p>
          <a:p>
            <a:pPr>
              <a:spcBef>
                <a:spcPct val="0"/>
              </a:spcBef>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Customers attraction</a:t>
            </a:r>
          </a:p>
          <a:p>
            <a:pPr>
              <a:spcBef>
                <a:spcPct val="0"/>
              </a:spcBef>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Full information about products &amp; PROMO</a:t>
            </a:r>
          </a:p>
          <a:p>
            <a:pPr>
              <a:spcBef>
                <a:spcPct val="0"/>
              </a:spcBef>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Remote content management</a:t>
            </a:r>
          </a:p>
          <a:p>
            <a:pPr>
              <a:spcBef>
                <a:spcPct val="0"/>
              </a:spcBef>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Statistics &amp; analytics collection based on Gender &amp; Age of the customers to build right Sales strategy</a:t>
            </a:r>
          </a:p>
        </p:txBody>
      </p:sp>
      <p:pic>
        <p:nvPicPr>
          <p:cNvPr id="4" name="Picture 8" descr="20150204_140303.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29723" y="980727"/>
            <a:ext cx="4740523" cy="34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Картинки по запросу cyprus flag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30673" y="4462590"/>
            <a:ext cx="2003601" cy="150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214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3"/>
          <p:cNvSpPr txBox="1">
            <a:spLocks/>
          </p:cNvSpPr>
          <p:nvPr/>
        </p:nvSpPr>
        <p:spPr>
          <a:xfrm>
            <a:off x="502411" y="437363"/>
            <a:ext cx="4722813"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90000"/>
              </a:lnSpc>
              <a:spcBef>
                <a:spcPct val="0"/>
              </a:spcBef>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Prestigio IDS</a:t>
            </a:r>
            <a:endParaRPr lang="ru-RU" sz="2600"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a:p>
            <a:pPr marL="0">
              <a:lnSpc>
                <a:spcPct val="90000"/>
              </a:lnSpc>
              <a:spcBef>
                <a:spcPct val="0"/>
              </a:spcBef>
              <a:buFont typeface="Arial" pitchFamily="34" charset="0"/>
              <a:buNone/>
            </a:pPr>
            <a:endParaRPr lang="ru-RU" sz="2600"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pic>
        <p:nvPicPr>
          <p:cNvPr id="7" name="Picture 12" descr="G:\DCIM\Camera\IMG_20150401_180727.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761315" y="950145"/>
            <a:ext cx="5115251" cy="392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Прямоугольник 23"/>
          <p:cNvSpPr>
            <a:spLocks noChangeArrowheads="1"/>
          </p:cNvSpPr>
          <p:nvPr/>
        </p:nvSpPr>
        <p:spPr bwMode="auto">
          <a:xfrm>
            <a:off x="502411" y="1033730"/>
            <a:ext cx="5491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dirty="0">
                <a:solidFill>
                  <a:schemeClr val="tx1">
                    <a:lumMod val="85000"/>
                    <a:lumOff val="15000"/>
                  </a:schemeClr>
                </a:solidFill>
                <a:latin typeface="Segoe UI" panose="020B0502040204020203" pitchFamily="34" charset="0"/>
                <a:cs typeface="Segoe UI" panose="020B0502040204020203" pitchFamily="34" charset="0"/>
              </a:rPr>
              <a:t>Sarajevo City Center guide, Sarajevo, BA</a:t>
            </a:r>
          </a:p>
        </p:txBody>
      </p:sp>
      <p:pic>
        <p:nvPicPr>
          <p:cNvPr id="9" name="Picture 8" descr="Картинки по запросу bosnia flag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2258" y="5081583"/>
            <a:ext cx="1036860" cy="1036860"/>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26"/>
          <p:cNvSpPr/>
          <p:nvPr/>
        </p:nvSpPr>
        <p:spPr>
          <a:xfrm>
            <a:off x="502411" y="1669229"/>
            <a:ext cx="5836245" cy="2893100"/>
          </a:xfrm>
          <a:prstGeom prst="rect">
            <a:avLst/>
          </a:prstGeom>
        </p:spPr>
        <p:txBody>
          <a:bodyPr wrap="square">
            <a:spAutoFit/>
          </a:bodyPr>
          <a:lstStyle/>
          <a:p>
            <a:pPr>
              <a:spcBef>
                <a:spcPct val="0"/>
              </a:spcBef>
              <a:buFontTx/>
              <a:buNone/>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Prestigio IDS Solution based on Prestigio IDS Totem 43” with integrated PC &amp; IS Windows + Prestigio IDS SW</a:t>
            </a:r>
          </a:p>
          <a:p>
            <a:pPr>
              <a:spcBef>
                <a:spcPct val="0"/>
              </a:spcBef>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Guide through the Shopping Mall</a:t>
            </a:r>
          </a:p>
          <a:p>
            <a:pPr>
              <a:spcBef>
                <a:spcPct val="0"/>
              </a:spcBef>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buFont typeface="Arial" pitchFamily="34" charset="0"/>
              <a:buChar char="•"/>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Information about the Shop with the PROMO</a:t>
            </a:r>
          </a:p>
          <a:p>
            <a:pPr>
              <a:spcBef>
                <a:spcPct val="0"/>
              </a:spcBef>
              <a:buFont typeface="Arial" pitchFamily="34" charset="0"/>
              <a:buChar char="•"/>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buFont typeface="Arial" pitchFamily="34" charset="0"/>
              <a:buChar char="•"/>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Information about Bars &amp; Restaurant with main menu</a:t>
            </a:r>
          </a:p>
          <a:p>
            <a:pPr>
              <a:spcBef>
                <a:spcPct val="0"/>
              </a:spcBef>
              <a:buFont typeface="Arial" pitchFamily="34" charset="0"/>
              <a:buChar char="•"/>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buFont typeface="Arial" pitchFamily="34" charset="0"/>
              <a:buChar char="•"/>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Advertisement, Currency rates, News</a:t>
            </a:r>
          </a:p>
          <a:p>
            <a:pPr>
              <a:spcBef>
                <a:spcPct val="0"/>
              </a:spcBef>
              <a:buFont typeface="Arial" pitchFamily="34" charset="0"/>
              <a:buChar char="•"/>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buFont typeface="Arial" pitchFamily="34" charset="0"/>
              <a:buChar char="•"/>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Remote management of the content &amp; device</a:t>
            </a:r>
          </a:p>
          <a:p>
            <a:pPr>
              <a:spcBef>
                <a:spcPct val="0"/>
              </a:spcBef>
              <a:buFont typeface="Arial" pitchFamily="34" charset="0"/>
              <a:buChar char="•"/>
            </a:pPr>
            <a:endParaRPr lang="en-US" altLang="en-US" sz="1400" dirty="0">
              <a:solidFill>
                <a:schemeClr val="tx1">
                  <a:lumMod val="85000"/>
                  <a:lumOff val="15000"/>
                </a:schemeClr>
              </a:solidFill>
              <a:latin typeface="Segoe UI" panose="020B0502040204020203" pitchFamily="34" charset="0"/>
              <a:cs typeface="Segoe UI" panose="020B0502040204020203" pitchFamily="34" charset="0"/>
            </a:endParaRPr>
          </a:p>
          <a:p>
            <a:pPr>
              <a:spcBef>
                <a:spcPct val="0"/>
              </a:spcBef>
              <a:buFont typeface="Arial" pitchFamily="34" charset="0"/>
              <a:buChar char="•"/>
            </a:pPr>
            <a:r>
              <a:rPr lang="en-US" altLang="en-US" sz="1400" dirty="0">
                <a:solidFill>
                  <a:schemeClr val="tx1">
                    <a:lumMod val="85000"/>
                    <a:lumOff val="15000"/>
                  </a:schemeClr>
                </a:solidFill>
                <a:latin typeface="Segoe UI" panose="020B0502040204020203" pitchFamily="34" charset="0"/>
                <a:cs typeface="Segoe UI" panose="020B0502040204020203" pitchFamily="34" charset="0"/>
              </a:rPr>
              <a:t> Targeted advertisement based on the Gender &amp; Age recognition </a:t>
            </a:r>
            <a:endParaRPr lang="ru-RU" altLang="en-US" sz="1400"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2262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607220" y="191610"/>
            <a:ext cx="5246688"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Cyprus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340257" y="2170124"/>
            <a:ext cx="5643348" cy="3174383"/>
          </a:xfrm>
          <a:prstGeom prst="rect">
            <a:avLst/>
          </a:prstGeom>
        </p:spPr>
      </p:pic>
      <p:sp>
        <p:nvSpPr>
          <p:cNvPr id="4" name="TextBox 3"/>
          <p:cNvSpPr txBox="1"/>
          <p:nvPr/>
        </p:nvSpPr>
        <p:spPr>
          <a:xfrm>
            <a:off x="607220" y="1362974"/>
            <a:ext cx="7134108" cy="3970318"/>
          </a:xfrm>
          <a:prstGeom prst="rect">
            <a:avLst/>
          </a:prstGeom>
          <a:noFill/>
        </p:spPr>
        <p:txBody>
          <a:bodyPr wrap="square" rtlCol="0">
            <a:spAutoFit/>
          </a:bodyPr>
          <a:lstStyle/>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IDS solution</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55</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Totem</a:t>
            </a:r>
            <a:endPar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err="1">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Prountzos</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and </a:t>
            </a:r>
            <a:r>
              <a:rPr lang="en-US" dirty="0" err="1">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Prountzos</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LLC (Law firm)</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Business need</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totem is placed at reception area and used for advertisement and as information desk for clients</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Sales channel</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directly to end user</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Decision maker</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owner of the company</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Client’s feedback</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“Our customers started interacting with the Kiosk and were not asking all the time our receptionist for more information.</a:t>
            </a:r>
          </a:p>
          <a:p>
            <a:pPr algn="just"/>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We are very satisfied with the product since we can push any advertisements that we want at any time. In addition we use it to advertise our companies in any corporate event that we take part in.”</a:t>
            </a:r>
          </a:p>
          <a:p>
            <a:endPar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p>
            <a:endPar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99789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541457" y="1710106"/>
            <a:ext cx="4411663" cy="47053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IDS solution</a:t>
            </a:r>
            <a:r>
              <a:rPr lang="ru-RU" sz="1600" b="1">
                <a:latin typeface="Segoe UI" panose="020B0502040204020203" pitchFamily="34" charset="0"/>
                <a:ea typeface="Segoe UI" panose="020B0502040204020203" pitchFamily="34" charset="0"/>
                <a:cs typeface="Segoe UI" panose="020B0502040204020203" pitchFamily="34" charset="0"/>
              </a:rPr>
              <a:t>: </a:t>
            </a:r>
            <a:r>
              <a:rPr lang="ru-RU" sz="1600">
                <a:latin typeface="Segoe UI" panose="020B0502040204020203" pitchFamily="34" charset="0"/>
                <a:ea typeface="Segoe UI" panose="020B0502040204020203" pitchFamily="34" charset="0"/>
                <a:cs typeface="Segoe UI" panose="020B0502040204020203" pitchFamily="34" charset="0"/>
              </a:rPr>
              <a:t>43</a:t>
            </a:r>
            <a:r>
              <a:rPr lang="en-US" sz="1600">
                <a:latin typeface="Segoe UI" panose="020B0502040204020203" pitchFamily="34" charset="0"/>
                <a:ea typeface="Segoe UI" panose="020B0502040204020203" pitchFamily="34" charset="0"/>
                <a:cs typeface="Segoe UI" panose="020B0502040204020203" pitchFamily="34" charset="0"/>
              </a:rPr>
              <a:t>”</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Totem</a:t>
            </a:r>
            <a:endParaRPr lang="ru-RU" sz="1600">
              <a:latin typeface="Segoe UI" panose="020B0502040204020203" pitchFamily="34" charset="0"/>
              <a:ea typeface="Segoe UI" panose="020B0502040204020203" pitchFamily="34" charset="0"/>
              <a:cs typeface="Segoe UI" panose="020B0502040204020203" pitchFamily="34" charset="0"/>
            </a:endParaRPr>
          </a:p>
          <a:p>
            <a:pPr marL="0" indent="0" algn="just">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Client</a:t>
            </a:r>
            <a:r>
              <a:rPr lang="ru-RU" sz="1600" b="1">
                <a:latin typeface="Segoe UI" panose="020B0502040204020203" pitchFamily="34" charset="0"/>
                <a:ea typeface="Segoe UI" panose="020B0502040204020203" pitchFamily="34" charset="0"/>
                <a:cs typeface="Segoe UI" panose="020B0502040204020203" pitchFamily="34" charset="0"/>
              </a:rPr>
              <a:t>:</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OMW Petrom (Oil&amp;Gas)</a:t>
            </a:r>
          </a:p>
          <a:p>
            <a:pPr marL="0" indent="0" algn="just">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Business need</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displaying internal news, advertising and RSS feeds (placed in office space)</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aimed to enhance employees loyalty and motivation</a:t>
            </a:r>
            <a:endParaRPr lang="ru-RU" sz="1600">
              <a:latin typeface="Segoe UI" panose="020B0502040204020203" pitchFamily="34" charset="0"/>
              <a:ea typeface="Segoe UI" panose="020B0502040204020203" pitchFamily="34" charset="0"/>
              <a:cs typeface="Segoe UI" panose="020B0502040204020203" pitchFamily="34" charset="0"/>
            </a:endParaRPr>
          </a:p>
          <a:p>
            <a:pPr marL="0" indent="0" algn="just">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Sales channel</a:t>
            </a:r>
            <a:r>
              <a:rPr lang="ru-RU" sz="1600" b="1">
                <a:latin typeface="Segoe UI" panose="020B0502040204020203" pitchFamily="34" charset="0"/>
                <a:ea typeface="Segoe UI" panose="020B0502040204020203" pitchFamily="34" charset="0"/>
                <a:cs typeface="Segoe UI" panose="020B0502040204020203" pitchFamily="34" charset="0"/>
              </a:rPr>
              <a:t>:</a:t>
            </a:r>
            <a:r>
              <a:rPr lang="en-US"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Asbis RO has close contact with the end customer, however the sale was made via integrator</a:t>
            </a:r>
          </a:p>
          <a:p>
            <a:pPr marL="0" indent="0" algn="just">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Decision maker</a:t>
            </a:r>
            <a:r>
              <a:rPr lang="ru-RU" sz="1600" b="1">
                <a:latin typeface="Segoe UI" panose="020B0502040204020203" pitchFamily="34" charset="0"/>
                <a:ea typeface="Segoe UI" panose="020B0502040204020203" pitchFamily="34" charset="0"/>
                <a:cs typeface="Segoe UI" panose="020B0502040204020203" pitchFamily="34" charset="0"/>
              </a:rPr>
              <a:t>:</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service manager</a:t>
            </a:r>
          </a:p>
          <a:p>
            <a:pPr marL="0" indent="0" algn="just">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Client’s feedback</a:t>
            </a:r>
            <a:r>
              <a:rPr lang="ru-RU" sz="1600" b="1">
                <a:latin typeface="Segoe UI" panose="020B0502040204020203" pitchFamily="34" charset="0"/>
                <a:ea typeface="Segoe UI" panose="020B0502040204020203" pitchFamily="34" charset="0"/>
                <a:cs typeface="Segoe UI" panose="020B0502040204020203" pitchFamily="34" charset="0"/>
              </a:rPr>
              <a:t>:</a:t>
            </a:r>
            <a:r>
              <a:rPr lang="en-US"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client is happy and considering purchasing of more totems.</a:t>
            </a:r>
          </a:p>
          <a:p>
            <a:pPr algn="just"/>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Title 2"/>
          <p:cNvSpPr txBox="1">
            <a:spLocks/>
          </p:cNvSpPr>
          <p:nvPr/>
        </p:nvSpPr>
        <p:spPr>
          <a:xfrm>
            <a:off x="538918" y="245231"/>
            <a:ext cx="4475163" cy="85883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Romania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1564" y="1711749"/>
            <a:ext cx="1984666" cy="352829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3117" y="1711749"/>
            <a:ext cx="1984666" cy="352829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4670" y="1711748"/>
            <a:ext cx="1984666" cy="3528295"/>
          </a:xfrm>
          <a:prstGeom prst="rect">
            <a:avLst/>
          </a:prstGeom>
        </p:spPr>
      </p:pic>
    </p:spTree>
    <p:extLst>
      <p:ext uri="{BB962C8B-B14F-4D97-AF65-F5344CB8AC3E}">
        <p14:creationId xmlns:p14="http://schemas.microsoft.com/office/powerpoint/2010/main" val="1441829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7"/>
          <p:cNvSpPr txBox="1">
            <a:spLocks/>
          </p:cNvSpPr>
          <p:nvPr/>
        </p:nvSpPr>
        <p:spPr>
          <a:xfrm>
            <a:off x="670912" y="307265"/>
            <a:ext cx="4722813"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ct val="0"/>
              </a:spcBef>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Serbia</a:t>
            </a:r>
            <a:endParaRPr lang="ru-RU" sz="2600"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sp>
        <p:nvSpPr>
          <p:cNvPr id="8" name="Content Placeholder 1"/>
          <p:cNvSpPr txBox="1">
            <a:spLocks/>
          </p:cNvSpPr>
          <p:nvPr/>
        </p:nvSpPr>
        <p:spPr>
          <a:xfrm>
            <a:off x="541444" y="967665"/>
            <a:ext cx="10972804" cy="4907812"/>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742950" indent="-285750" algn="l" defTabSz="914400" rtl="0" eaLnBrk="1" latinLnBrk="0" hangingPunct="1">
              <a:spcBef>
                <a:spcPct val="20000"/>
              </a:spcBef>
              <a:buFont typeface="Wingdings" pitchFamily="2" charset="2"/>
              <a:buChar char="q"/>
              <a:defRPr sz="24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spcBef>
                <a:spcPct val="20000"/>
              </a:spcBef>
              <a:buFont typeface="Wingdings" pitchFamily="2" charset="2"/>
              <a:buChar char="q"/>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spcBef>
                <a:spcPct val="20000"/>
              </a:spcBef>
              <a:buFont typeface="Wingdings" pitchFamily="2" charset="2"/>
              <a:buChar char="q"/>
              <a:defRPr sz="1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spcBef>
                <a:spcPct val="20000"/>
              </a:spcBef>
              <a:buFont typeface="Wingdings" pitchFamily="2" charset="2"/>
              <a:buChar char="q"/>
              <a:defRPr sz="1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600" b="1" dirty="0"/>
              <a:t>IDS solution</a:t>
            </a:r>
            <a:r>
              <a:rPr lang="ru-RU" sz="1600" b="1" dirty="0"/>
              <a:t>: </a:t>
            </a:r>
            <a:r>
              <a:rPr lang="ru-RU" sz="1600" dirty="0"/>
              <a:t>43</a:t>
            </a:r>
            <a:r>
              <a:rPr lang="en-US" sz="1600" dirty="0"/>
              <a:t>”</a:t>
            </a:r>
            <a:r>
              <a:rPr lang="ru-RU" sz="1600" dirty="0"/>
              <a:t> </a:t>
            </a:r>
            <a:r>
              <a:rPr lang="en-US" sz="1600" dirty="0"/>
              <a:t>Totem, 10 units</a:t>
            </a:r>
            <a:endParaRPr lang="ru-RU" sz="1600" dirty="0"/>
          </a:p>
          <a:p>
            <a:pPr algn="just"/>
            <a:r>
              <a:rPr lang="en-US" sz="1600" b="1" dirty="0"/>
              <a:t>Client</a:t>
            </a:r>
            <a:r>
              <a:rPr lang="ru-RU" sz="1600" b="1" dirty="0"/>
              <a:t>:</a:t>
            </a:r>
            <a:r>
              <a:rPr lang="ru-RU" sz="1600" dirty="0"/>
              <a:t> </a:t>
            </a:r>
            <a:r>
              <a:rPr lang="en-US" sz="1600" dirty="0"/>
              <a:t>SKIPAD advertisement agency</a:t>
            </a:r>
          </a:p>
          <a:p>
            <a:pPr algn="just"/>
            <a:r>
              <a:rPr lang="en-US" sz="1600" b="1" dirty="0"/>
              <a:t>Business need</a:t>
            </a:r>
            <a:r>
              <a:rPr lang="ru-RU" sz="1600" b="1" dirty="0"/>
              <a:t>: </a:t>
            </a:r>
            <a:r>
              <a:rPr lang="en-US" sz="1600" dirty="0"/>
              <a:t>attract visitors to the shops, situated in the moll</a:t>
            </a:r>
            <a:r>
              <a:rPr lang="ru-RU" sz="1600" dirty="0"/>
              <a:t>;</a:t>
            </a:r>
            <a:r>
              <a:rPr lang="en-US" sz="1600" dirty="0"/>
              <a:t> effective placement of promo content</a:t>
            </a:r>
            <a:endParaRPr lang="ru-RU" sz="1600" dirty="0"/>
          </a:p>
          <a:p>
            <a:pPr algn="just"/>
            <a:r>
              <a:rPr lang="en-US" sz="1600" b="1" dirty="0"/>
              <a:t>Sales channel</a:t>
            </a:r>
            <a:r>
              <a:rPr lang="ru-RU" sz="1600" b="1" dirty="0"/>
              <a:t>:</a:t>
            </a:r>
            <a:r>
              <a:rPr lang="en-US" sz="1600" dirty="0"/>
              <a:t> the deal was negotiated directly with the client, while the installation was done by integrator</a:t>
            </a:r>
          </a:p>
          <a:p>
            <a:pPr algn="just"/>
            <a:r>
              <a:rPr lang="en-US" sz="1600" b="1" dirty="0"/>
              <a:t>Decision maker</a:t>
            </a:r>
            <a:r>
              <a:rPr lang="ru-RU" sz="1600" b="1" dirty="0"/>
              <a:t>:</a:t>
            </a:r>
            <a:r>
              <a:rPr lang="ru-RU" sz="1600" dirty="0"/>
              <a:t> </a:t>
            </a:r>
            <a:r>
              <a:rPr lang="en-US" sz="1600" dirty="0"/>
              <a:t>Marketing director</a:t>
            </a:r>
          </a:p>
          <a:p>
            <a:pPr algn="just"/>
            <a:r>
              <a:rPr lang="en-US" sz="1600" b="1" dirty="0"/>
              <a:t>Client’s feedback</a:t>
            </a:r>
            <a:r>
              <a:rPr lang="ru-RU" sz="1600" b="1" dirty="0"/>
              <a:t>:</a:t>
            </a:r>
            <a:r>
              <a:rPr lang="en-US" sz="1600" b="1" dirty="0"/>
              <a:t> </a:t>
            </a:r>
            <a:r>
              <a:rPr lang="en-US" sz="1600" dirty="0"/>
              <a:t>attracts</a:t>
            </a:r>
            <a:r>
              <a:rPr lang="en-US" sz="1600" b="1" dirty="0"/>
              <a:t> </a:t>
            </a:r>
            <a:r>
              <a:rPr lang="en-US" sz="1600" dirty="0"/>
              <a:t>visitors</a:t>
            </a:r>
            <a:r>
              <a:rPr lang="sr-Latn-RS" sz="1600" dirty="0"/>
              <a:t> are to </a:t>
            </a:r>
            <a:r>
              <a:rPr lang="en-US" sz="1600" dirty="0"/>
              <a:t>the totem</a:t>
            </a:r>
            <a:r>
              <a:rPr lang="sr-Latn-RS" sz="1600" dirty="0"/>
              <a:t>, watch adverts, taking pictures etc</a:t>
            </a:r>
            <a:r>
              <a:rPr lang="en-US" sz="1600" dirty="0"/>
              <a:t>.</a:t>
            </a:r>
            <a:endParaRPr lang="en-US" sz="1600" b="1" dirty="0"/>
          </a:p>
          <a:p>
            <a:endParaRPr lang="en-US" sz="160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26298" y="3304998"/>
            <a:ext cx="3321167" cy="249087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012671" y="3300510"/>
            <a:ext cx="3326296" cy="249472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903173" y="3300870"/>
            <a:ext cx="3329169" cy="249687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9245" t="21721" r="26038" b="19075"/>
          <a:stretch/>
        </p:blipFill>
        <p:spPr>
          <a:xfrm rot="5400000">
            <a:off x="8890027" y="3204876"/>
            <a:ext cx="3396744" cy="2756438"/>
          </a:xfrm>
          <a:prstGeom prst="rect">
            <a:avLst/>
          </a:prstGeom>
        </p:spPr>
      </p:pic>
    </p:spTree>
    <p:extLst>
      <p:ext uri="{BB962C8B-B14F-4D97-AF65-F5344CB8AC3E}">
        <p14:creationId xmlns:p14="http://schemas.microsoft.com/office/powerpoint/2010/main" val="3162171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a:xfrm>
            <a:off x="553692" y="1086436"/>
            <a:ext cx="8891588" cy="14351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IDS solution</a:t>
            </a:r>
            <a:r>
              <a:rPr lang="ru-RU" sz="1600" b="1">
                <a:latin typeface="Segoe UI" panose="020B0502040204020203" pitchFamily="34" charset="0"/>
                <a:ea typeface="Segoe UI" panose="020B0502040204020203" pitchFamily="34" charset="0"/>
                <a:cs typeface="Segoe UI" panose="020B0502040204020203" pitchFamily="34" charset="0"/>
              </a:rPr>
              <a:t>: </a:t>
            </a:r>
            <a:r>
              <a:rPr lang="ru-RU" sz="1600">
                <a:latin typeface="Segoe UI" panose="020B0502040204020203" pitchFamily="34" charset="0"/>
                <a:ea typeface="Segoe UI" panose="020B0502040204020203" pitchFamily="34" charset="0"/>
                <a:cs typeface="Segoe UI" panose="020B0502040204020203" pitchFamily="34" charset="0"/>
              </a:rPr>
              <a:t>43</a:t>
            </a:r>
            <a:r>
              <a:rPr lang="en-US" sz="1600">
                <a:latin typeface="Segoe UI" panose="020B0502040204020203" pitchFamily="34" charset="0"/>
                <a:ea typeface="Segoe UI" panose="020B0502040204020203" pitchFamily="34" charset="0"/>
                <a:cs typeface="Segoe UI" panose="020B0502040204020203" pitchFamily="34" charset="0"/>
              </a:rPr>
              <a:t>”</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Totem</a:t>
            </a:r>
            <a:endParaRPr lang="ru-RU" sz="160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Client</a:t>
            </a:r>
            <a:r>
              <a:rPr lang="ru-RU" sz="1600" b="1">
                <a:latin typeface="Segoe UI" panose="020B0502040204020203" pitchFamily="34" charset="0"/>
                <a:ea typeface="Segoe UI" panose="020B0502040204020203" pitchFamily="34" charset="0"/>
                <a:cs typeface="Segoe UI" panose="020B0502040204020203" pitchFamily="34" charset="0"/>
              </a:rPr>
              <a:t>:</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Pikapoka d.o.o. (retail, children products)</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Business need</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Display of marketing promotions and new product offerings, so that to raise customers’ activity and increase sales</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Sales channel</a:t>
            </a:r>
            <a:r>
              <a:rPr lang="ru-RU" sz="1600" b="1">
                <a:latin typeface="Segoe UI" panose="020B0502040204020203" pitchFamily="34" charset="0"/>
                <a:ea typeface="Segoe UI" panose="020B0502040204020203" pitchFamily="34" charset="0"/>
                <a:cs typeface="Segoe UI" panose="020B0502040204020203" pitchFamily="34" charset="0"/>
              </a:rPr>
              <a:t>:</a:t>
            </a:r>
            <a:r>
              <a:rPr lang="en-US" sz="1600">
                <a:latin typeface="Segoe UI" panose="020B0502040204020203" pitchFamily="34" charset="0"/>
                <a:ea typeface="Segoe UI" panose="020B0502040204020203" pitchFamily="34" charset="0"/>
                <a:cs typeface="Segoe UI" panose="020B0502040204020203" pitchFamily="34" charset="0"/>
              </a:rPr>
              <a:t> Local sales team was the main contact for the client and it closed the deal. However, totem was sold through partner Teksel, as they are responsible for after-sales support.</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Decision maker</a:t>
            </a:r>
            <a:r>
              <a:rPr lang="ru-RU" sz="1600" b="1">
                <a:latin typeface="Segoe UI" panose="020B0502040204020203" pitchFamily="34" charset="0"/>
                <a:ea typeface="Segoe UI" panose="020B0502040204020203" pitchFamily="34" charset="0"/>
                <a:cs typeface="Segoe UI" panose="020B0502040204020203" pitchFamily="34" charset="0"/>
              </a:rPr>
              <a:t>:</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Director</a:t>
            </a:r>
          </a:p>
          <a:p>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066" y="2913419"/>
            <a:ext cx="2673763" cy="356501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4142" y="2913420"/>
            <a:ext cx="2673763" cy="3565017"/>
          </a:xfrm>
          <a:prstGeom prst="rect">
            <a:avLst/>
          </a:prstGeom>
        </p:spPr>
      </p:pic>
      <p:sp>
        <p:nvSpPr>
          <p:cNvPr id="11" name="Прямоугольник 5"/>
          <p:cNvSpPr/>
          <p:nvPr/>
        </p:nvSpPr>
        <p:spPr>
          <a:xfrm>
            <a:off x="553692" y="378555"/>
            <a:ext cx="1554593" cy="507703"/>
          </a:xfrm>
          <a:prstGeom prst="rect">
            <a:avLst/>
          </a:prstGeom>
        </p:spPr>
        <p:txBody>
          <a:bodyPr vert="horz" lIns="91440" tIns="45720" rIns="91440" bIns="45720" rtlCol="0" anchor="ctr">
            <a:normAutofit/>
          </a:bodyPr>
          <a:lstStyle/>
          <a:p>
            <a:pPr marL="342900" indent="-342900">
              <a:lnSpc>
                <a:spcPct val="90000"/>
              </a:lnSpc>
              <a:spcBef>
                <a:spcPct val="0"/>
              </a:spcBef>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Slovenia</a:t>
            </a:r>
            <a:endParaRPr lang="ru-RU" sz="2600"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3541599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534033" y="316082"/>
            <a:ext cx="4722813"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ct val="0"/>
              </a:spcBef>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Bulgaria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557" y="1330221"/>
            <a:ext cx="6086475" cy="4105275"/>
          </a:xfrm>
          <a:prstGeom prst="rect">
            <a:avLst/>
          </a:prstGeom>
        </p:spPr>
      </p:pic>
      <p:sp>
        <p:nvSpPr>
          <p:cNvPr id="4" name="Прямоугольник 4"/>
          <p:cNvSpPr/>
          <p:nvPr/>
        </p:nvSpPr>
        <p:spPr>
          <a:xfrm>
            <a:off x="534033" y="2090198"/>
            <a:ext cx="4934612" cy="2031325"/>
          </a:xfrm>
          <a:prstGeom prst="rect">
            <a:avLst/>
          </a:prstGeom>
        </p:spPr>
        <p:txBody>
          <a:bodyPr wrap="square">
            <a:spAutoFit/>
          </a:bodyPr>
          <a:lstStyle/>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IDS solution</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43</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Totems</a:t>
            </a:r>
            <a:endPar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Stephan salon (</a:t>
            </a:r>
            <a:r>
              <a:rPr lang="en-US" dirty="0" err="1">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Beauty&amp;Wellness</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Business need</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Totems are place in shop window of salon to attract customers from the moll</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Sales channel</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directly to end user</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Decision maker</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Owner of the company</a:t>
            </a:r>
          </a:p>
        </p:txBody>
      </p:sp>
    </p:spTree>
    <p:extLst>
      <p:ext uri="{BB962C8B-B14F-4D97-AF65-F5344CB8AC3E}">
        <p14:creationId xmlns:p14="http://schemas.microsoft.com/office/powerpoint/2010/main" val="3995574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32143" y="298096"/>
            <a:ext cx="4722813"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ct val="0"/>
              </a:spcBef>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Latvia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0498" y="1846384"/>
            <a:ext cx="5767754" cy="432581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143" y="3406720"/>
            <a:ext cx="4255477" cy="3191608"/>
          </a:xfrm>
          <a:prstGeom prst="rect">
            <a:avLst/>
          </a:prstGeom>
        </p:spPr>
      </p:pic>
      <p:sp>
        <p:nvSpPr>
          <p:cNvPr id="5" name="Прямоугольник 3"/>
          <p:cNvSpPr/>
          <p:nvPr/>
        </p:nvSpPr>
        <p:spPr>
          <a:xfrm>
            <a:off x="542911" y="1092200"/>
            <a:ext cx="5538294" cy="2585323"/>
          </a:xfrm>
          <a:prstGeom prst="rect">
            <a:avLst/>
          </a:prstGeom>
        </p:spPr>
        <p:txBody>
          <a:bodyPr wrap="square">
            <a:spAutoFit/>
          </a:bodyPr>
          <a:lstStyle/>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IDS solution</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17,3” AIO</a:t>
            </a:r>
            <a:endPar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Euro Park (parking)</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Business need</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Car registration on a parking in a hospital</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Sales channel</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directly to end user</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Decision maker</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Technical manager</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Client’s feedback</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Fast and convenient car registration</a:t>
            </a:r>
          </a:p>
          <a:p>
            <a:endPar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231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Таблица 3"/>
          <p:cNvGraphicFramePr>
            <a:graphicFrameLocks noGrp="1"/>
          </p:cNvGraphicFramePr>
          <p:nvPr/>
        </p:nvGraphicFramePr>
        <p:xfrm>
          <a:off x="743872" y="1386302"/>
          <a:ext cx="10925248" cy="5173906"/>
        </p:xfrm>
        <a:graphic>
          <a:graphicData uri="http://schemas.openxmlformats.org/drawingml/2006/table">
            <a:tbl>
              <a:tblPr firstRow="1" bandRow="1">
                <a:tableStyleId>{85BE263C-DBD7-4A20-BB59-AAB30ACAA65A}</a:tableStyleId>
              </a:tblPr>
              <a:tblGrid>
                <a:gridCol w="5462624">
                  <a:extLst>
                    <a:ext uri="{9D8B030D-6E8A-4147-A177-3AD203B41FA5}">
                      <a16:colId xmlns:a16="http://schemas.microsoft.com/office/drawing/2014/main" val="975676499"/>
                    </a:ext>
                  </a:extLst>
                </a:gridCol>
                <a:gridCol w="5462624">
                  <a:extLst>
                    <a:ext uri="{9D8B030D-6E8A-4147-A177-3AD203B41FA5}">
                      <a16:colId xmlns:a16="http://schemas.microsoft.com/office/drawing/2014/main" val="395784704"/>
                    </a:ext>
                  </a:extLst>
                </a:gridCol>
              </a:tblGrid>
              <a:tr h="364813">
                <a:tc>
                  <a:txBody>
                    <a:bodyP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Data</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solidFill>
                      <a:srgbClr val="00ACFE"/>
                    </a:solidFill>
                  </a:tcPr>
                </a:tc>
                <a:tc>
                  <a:txBody>
                    <a:bodyPr/>
                    <a:lstStyle/>
                    <a:p>
                      <a:pPr algn="ctr"/>
                      <a:r>
                        <a:rPr lang="en-US" sz="1200" dirty="0">
                          <a:latin typeface="Segoe UI" panose="020B0502040204020203" pitchFamily="34" charset="0"/>
                          <a:ea typeface="Segoe UI" panose="020B0502040204020203" pitchFamily="34" charset="0"/>
                          <a:cs typeface="Segoe UI" panose="020B0502040204020203" pitchFamily="34" charset="0"/>
                        </a:rPr>
                        <a:t>Ground on</a:t>
                      </a:r>
                      <a:r>
                        <a:rPr lang="en-US" sz="1200" baseline="0" dirty="0">
                          <a:latin typeface="Segoe UI" panose="020B0502040204020203" pitchFamily="34" charset="0"/>
                          <a:ea typeface="Segoe UI" panose="020B0502040204020203" pitchFamily="34" charset="0"/>
                          <a:cs typeface="Segoe UI" panose="020B0502040204020203" pitchFamily="34" charset="0"/>
                        </a:rPr>
                        <a:t> </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solidFill>
                      <a:srgbClr val="00ACFE"/>
                    </a:solidFill>
                  </a:tcPr>
                </a:tc>
                <a:extLst>
                  <a:ext uri="{0D108BD9-81ED-4DB2-BD59-A6C34878D82A}">
                    <a16:rowId xmlns:a16="http://schemas.microsoft.com/office/drawing/2014/main" val="3919837293"/>
                  </a:ext>
                </a:extLst>
              </a:tr>
              <a:tr h="1046522">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Decreases time on waiting</a:t>
                      </a:r>
                      <a:r>
                        <a:rPr lang="en-US" sz="1200" baseline="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in</a:t>
                      </a: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queues</a:t>
                      </a:r>
                    </a:p>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by 35%.</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tc>
                  <a:txBody>
                    <a:bodyPr/>
                    <a:lstStyle/>
                    <a:p>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Entertaining DS content solves the problem of customers' waiting by their turn. Modern professional DS-media players allows managing content remotely, update it in seconds. Such opportunities turn the DS into an effective professional marketing tool that brighten up the waiting time for the customer</a:t>
                      </a:r>
                      <a:r>
                        <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p>
                  </a:txBody>
                  <a:tcPr marL="91404" marR="91404" marT="45702" marB="45702" anchor="ctr"/>
                </a:tc>
                <a:extLst>
                  <a:ext uri="{0D108BD9-81ED-4DB2-BD59-A6C34878D82A}">
                    <a16:rowId xmlns:a16="http://schemas.microsoft.com/office/drawing/2014/main" val="467657161"/>
                  </a:ext>
                </a:extLst>
              </a:tr>
              <a:tr h="728881">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Digital menus and menu boards affect the purchasing decisions – confirmed by 30% of visitors </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tc>
                  <a:txBody>
                    <a:bodyPr/>
                    <a:lstStyle/>
                    <a:p>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Restaurants, mainly from the fast food industry, have switched on using of digital menus, automatically and unmistakably displaying the necessary menus and promotions in the right place and at the right time.</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3516171426"/>
                  </a:ext>
                </a:extLst>
              </a:tr>
              <a:tr h="1046522">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TOP 50/100</a:t>
                      </a:r>
                      <a:r>
                        <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retail companies in the USA test beacons.</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tc>
                  <a:txBody>
                    <a:bodyPr/>
                    <a:lstStyle/>
                    <a:p>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Beacons devices  send messages to the client's smartphone via Bluetooth Low Energy technology when the user reaches a certain radius. Beacons expand DS capabilities</a:t>
                      </a:r>
                      <a:r>
                        <a:rPr lang="en-US" sz="1200" baseline="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by opportunity to </a:t>
                      </a: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send personalized message to the customer's smartphone: information about discounts, promotions, etc. All the messages you wanted to convey to customers will be visible on personal gadgets.</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1391793413"/>
                  </a:ext>
                </a:extLst>
              </a:tr>
              <a:tr h="840724">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&gt; 60% of purchasing decisions</a:t>
                      </a:r>
                    </a:p>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Are taken at the point of sale.</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tc>
                  <a:txBody>
                    <a:bodyPr/>
                    <a:lstStyle/>
                    <a:p>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Shops should not be afraid of such a modern trend as the examination of goods without purchase: the customer's decision will be formed under the impression of a pleasant atmosphere and emotions created by digital technologies.</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3369063239"/>
                  </a:ext>
                </a:extLst>
              </a:tr>
              <a:tr h="1146444">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Increase sales on 31,8%</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tc>
                  <a:txBody>
                    <a:bodyPr/>
                    <a:lstStyle/>
                    <a:p>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Using DS, stores can make the shopping process more comfortable and efficient. DS creates a pleasant atmosphere, with the help of the right content, increasing sales and the speed of acceptance by the buyer of the solution. </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3363831214"/>
                  </a:ext>
                </a:extLst>
              </a:tr>
            </a:tbl>
          </a:graphicData>
        </a:graphic>
      </p:graphicFrame>
    </p:spTree>
    <p:extLst>
      <p:ext uri="{BB962C8B-B14F-4D97-AF65-F5344CB8AC3E}">
        <p14:creationId xmlns:p14="http://schemas.microsoft.com/office/powerpoint/2010/main" val="3095255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10157" y="272813"/>
            <a:ext cx="4722813"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ct val="0"/>
              </a:spcBef>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Cyprus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3321" y="1128111"/>
            <a:ext cx="4000919" cy="5362933"/>
          </a:xfrm>
          <a:prstGeom prst="rect">
            <a:avLst/>
          </a:prstGeom>
        </p:spPr>
      </p:pic>
      <p:sp>
        <p:nvSpPr>
          <p:cNvPr id="4" name="Прямоугольник 4"/>
          <p:cNvSpPr/>
          <p:nvPr/>
        </p:nvSpPr>
        <p:spPr>
          <a:xfrm>
            <a:off x="610157" y="1911264"/>
            <a:ext cx="5257984" cy="2308324"/>
          </a:xfrm>
          <a:prstGeom prst="rect">
            <a:avLst/>
          </a:prstGeom>
        </p:spPr>
        <p:txBody>
          <a:bodyPr wrap="square">
            <a:spAutoFit/>
          </a:bodyPr>
          <a:lstStyle/>
          <a:p>
            <a:pPr algn="just"/>
            <a:r>
              <a:rPr lang="en-US" b="1" dirty="0">
                <a:latin typeface="Segoe UI" panose="020B0502040204020203" pitchFamily="34" charset="0"/>
                <a:ea typeface="Segoe UI" panose="020B0502040204020203" pitchFamily="34" charset="0"/>
                <a:cs typeface="Segoe UI" panose="020B0502040204020203" pitchFamily="34" charset="0"/>
              </a:rPr>
              <a:t>IDS solution</a:t>
            </a:r>
            <a:r>
              <a:rPr lang="ru-RU"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43” Totem</a:t>
            </a:r>
            <a:endParaRPr lang="ru-RU" dirty="0">
              <a:latin typeface="Segoe UI" panose="020B0502040204020203" pitchFamily="34" charset="0"/>
              <a:ea typeface="Segoe UI" panose="020B0502040204020203" pitchFamily="34" charset="0"/>
              <a:cs typeface="Segoe UI" panose="020B0502040204020203" pitchFamily="34" charset="0"/>
            </a:endParaRPr>
          </a:p>
          <a:p>
            <a:pPr algn="just"/>
            <a:r>
              <a:rPr lang="en-US" b="1" dirty="0">
                <a:latin typeface="Segoe UI" panose="020B0502040204020203" pitchFamily="34" charset="0"/>
                <a:ea typeface="Segoe UI" panose="020B0502040204020203" pitchFamily="34" charset="0"/>
                <a:cs typeface="Segoe UI" panose="020B0502040204020203" pitchFamily="34" charset="0"/>
              </a:rPr>
              <a:t>Client</a:t>
            </a:r>
            <a:r>
              <a:rPr lang="ru-RU" b="1" dirty="0">
                <a:latin typeface="Segoe UI" panose="020B0502040204020203" pitchFamily="34" charset="0"/>
                <a:ea typeface="Segoe UI" panose="020B0502040204020203" pitchFamily="34" charset="0"/>
                <a:cs typeface="Segoe UI" panose="020B0502040204020203" pitchFamily="34" charset="0"/>
              </a:rPr>
              <a:t>:</a:t>
            </a:r>
            <a:r>
              <a:rPr lang="ru-RU"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TFI Markets</a:t>
            </a:r>
          </a:p>
          <a:p>
            <a:pPr algn="just"/>
            <a:r>
              <a:rPr lang="en-US" b="1" dirty="0">
                <a:latin typeface="Segoe UI" panose="020B0502040204020203" pitchFamily="34" charset="0"/>
                <a:ea typeface="Segoe UI" panose="020B0502040204020203" pitchFamily="34" charset="0"/>
                <a:cs typeface="Segoe UI" panose="020B0502040204020203" pitchFamily="34" charset="0"/>
              </a:rPr>
              <a:t>Business need</a:t>
            </a:r>
            <a:r>
              <a:rPr lang="ru-RU"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display the currencies </a:t>
            </a:r>
          </a:p>
          <a:p>
            <a:pPr algn="just"/>
            <a:r>
              <a:rPr lang="en-US" b="1" dirty="0">
                <a:latin typeface="Segoe UI" panose="020B0502040204020203" pitchFamily="34" charset="0"/>
                <a:ea typeface="Segoe UI" panose="020B0502040204020203" pitchFamily="34" charset="0"/>
                <a:cs typeface="Segoe UI" panose="020B0502040204020203" pitchFamily="34" charset="0"/>
              </a:rPr>
              <a:t>Sales channel</a:t>
            </a:r>
            <a:r>
              <a:rPr lang="ru-RU" b="1" dirty="0">
                <a:latin typeface="Segoe UI" panose="020B0502040204020203" pitchFamily="34" charset="0"/>
                <a:ea typeface="Segoe UI" panose="020B0502040204020203" pitchFamily="34" charset="0"/>
                <a:cs typeface="Segoe UI" panose="020B0502040204020203" pitchFamily="34" charset="0"/>
              </a:rPr>
              <a:t>:</a:t>
            </a:r>
            <a:r>
              <a:rPr lang="en-US" dirty="0">
                <a:latin typeface="Segoe UI" panose="020B0502040204020203" pitchFamily="34" charset="0"/>
                <a:ea typeface="Segoe UI" panose="020B0502040204020203" pitchFamily="34" charset="0"/>
                <a:cs typeface="Segoe UI" panose="020B0502040204020203" pitchFamily="34" charset="0"/>
              </a:rPr>
              <a:t> directly to the end user</a:t>
            </a:r>
          </a:p>
          <a:p>
            <a:pPr algn="just"/>
            <a:r>
              <a:rPr lang="en-US" b="1" dirty="0">
                <a:latin typeface="Segoe UI" panose="020B0502040204020203" pitchFamily="34" charset="0"/>
                <a:ea typeface="Segoe UI" panose="020B0502040204020203" pitchFamily="34" charset="0"/>
                <a:cs typeface="Segoe UI" panose="020B0502040204020203" pitchFamily="34" charset="0"/>
              </a:rPr>
              <a:t>Decision maker</a:t>
            </a:r>
            <a:r>
              <a:rPr lang="ru-RU" b="1" dirty="0">
                <a:latin typeface="Segoe UI" panose="020B0502040204020203" pitchFamily="34" charset="0"/>
                <a:ea typeface="Segoe UI" panose="020B0502040204020203" pitchFamily="34" charset="0"/>
                <a:cs typeface="Segoe UI" panose="020B0502040204020203" pitchFamily="34" charset="0"/>
              </a:rPr>
              <a:t>:</a:t>
            </a:r>
            <a:r>
              <a:rPr lang="ru-RU"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 IT Manager, Marketing Manager</a:t>
            </a:r>
          </a:p>
          <a:p>
            <a:pPr algn="just"/>
            <a:r>
              <a:rPr lang="en-US" b="1" dirty="0">
                <a:latin typeface="Segoe UI" panose="020B0502040204020203" pitchFamily="34" charset="0"/>
                <a:ea typeface="Segoe UI" panose="020B0502040204020203" pitchFamily="34" charset="0"/>
                <a:cs typeface="Segoe UI" panose="020B0502040204020203" pitchFamily="34" charset="0"/>
              </a:rPr>
              <a:t>Client’s feedback</a:t>
            </a:r>
            <a:r>
              <a:rPr lang="ru-RU" b="1" dirty="0">
                <a:latin typeface="Segoe UI" panose="020B0502040204020203" pitchFamily="34" charset="0"/>
                <a:ea typeface="Segoe UI" panose="020B0502040204020203" pitchFamily="34" charset="0"/>
                <a:cs typeface="Segoe UI" panose="020B0502040204020203" pitchFamily="34" charset="0"/>
              </a:rPr>
              <a:t>:</a:t>
            </a:r>
            <a:r>
              <a:rPr lang="en-US"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very satisfied with the solution and they are using it for many purposes</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30414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526757" y="228246"/>
            <a:ext cx="4721225" cy="6604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ct val="0"/>
              </a:spcBef>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Cyprus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88739" y="1340619"/>
            <a:ext cx="3275379" cy="439040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106" y="3187340"/>
            <a:ext cx="4371697" cy="3278774"/>
          </a:xfrm>
          <a:prstGeom prst="rect">
            <a:avLst/>
          </a:prstGeom>
        </p:spPr>
      </p:pic>
      <p:sp>
        <p:nvSpPr>
          <p:cNvPr id="5" name="Прямоугольник 3"/>
          <p:cNvSpPr/>
          <p:nvPr/>
        </p:nvSpPr>
        <p:spPr>
          <a:xfrm>
            <a:off x="526757" y="1092200"/>
            <a:ext cx="6092825" cy="2308324"/>
          </a:xfrm>
          <a:prstGeom prst="rect">
            <a:avLst/>
          </a:prstGeom>
        </p:spPr>
        <p:txBody>
          <a:bodyPr>
            <a:spAutoFit/>
          </a:bodyPr>
          <a:lstStyle/>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IDS solution</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43” Totem</a:t>
            </a:r>
            <a:endPar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Limassol Marina Cyprus</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Business need</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Advertise their Villas at Four Seasons Hotel, Increase number of tourists</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Sales channel</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directly to the end user</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Decision maker</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Marketing Manager</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Client’s feedback</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They are very satisfied with the product</a:t>
            </a:r>
          </a:p>
          <a:p>
            <a:endPar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09765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31676" y="288472"/>
            <a:ext cx="3614738" cy="85883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Belarus</a:t>
            </a:r>
          </a:p>
        </p:txBody>
      </p:sp>
      <p:pic>
        <p:nvPicPr>
          <p:cNvPr id="3" name="IMG_493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6983015" y="1147309"/>
            <a:ext cx="2998816" cy="533122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2740" y="3365689"/>
            <a:ext cx="2334636" cy="3112848"/>
          </a:xfrm>
          <a:prstGeom prst="rect">
            <a:avLst/>
          </a:prstGeom>
        </p:spPr>
      </p:pic>
      <p:sp>
        <p:nvSpPr>
          <p:cNvPr id="5" name="Rectangular Callout 4"/>
          <p:cNvSpPr/>
          <p:nvPr/>
        </p:nvSpPr>
        <p:spPr>
          <a:xfrm>
            <a:off x="10555356" y="1724514"/>
            <a:ext cx="1351722" cy="987292"/>
          </a:xfrm>
          <a:prstGeom prst="wedgeRectCallout">
            <a:avLst>
              <a:gd name="adj1" fmla="val -82598"/>
              <a:gd name="adj2" fmla="val 9672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Navigate to the picture to start the video</a:t>
            </a:r>
          </a:p>
          <a:p>
            <a:pPr algn="ctr"/>
            <a:endParaRPr lang="en-US" sz="1200" dirty="0"/>
          </a:p>
        </p:txBody>
      </p:sp>
      <p:sp>
        <p:nvSpPr>
          <p:cNvPr id="6" name="Прямоугольник 4"/>
          <p:cNvSpPr/>
          <p:nvPr/>
        </p:nvSpPr>
        <p:spPr>
          <a:xfrm>
            <a:off x="525155" y="1333805"/>
            <a:ext cx="6092825" cy="2308324"/>
          </a:xfrm>
          <a:prstGeom prst="rect">
            <a:avLst/>
          </a:prstGeom>
        </p:spPr>
        <p:txBody>
          <a:bodyPr>
            <a:spAutoFit/>
          </a:bodyPr>
          <a:lstStyle/>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IDS solution</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LED shelf</a:t>
            </a:r>
            <a:endPar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err="1">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Technoplus</a:t>
            </a:r>
            <a:endPar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Business need</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Increase sales from home shelf for Bosch</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Sales channel</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directly to the end user</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Decision maker</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Marketing Manager</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Client’s feedback</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Due to solution the most expensive washing machine was sold </a:t>
            </a:r>
            <a:r>
              <a:rPr lang="en-US" u="sng"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in a week</a:t>
            </a:r>
          </a:p>
          <a:p>
            <a:endPar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059422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525156" y="244597"/>
            <a:ext cx="3338513" cy="85883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Belarus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3892" y="2927838"/>
            <a:ext cx="2881679" cy="384223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2033" y="1563363"/>
            <a:ext cx="2809142" cy="3745523"/>
          </a:xfrm>
          <a:prstGeom prst="rect">
            <a:avLst/>
          </a:prstGeom>
        </p:spPr>
      </p:pic>
      <p:sp>
        <p:nvSpPr>
          <p:cNvPr id="5" name="Прямоугольник 3"/>
          <p:cNvSpPr/>
          <p:nvPr/>
        </p:nvSpPr>
        <p:spPr>
          <a:xfrm>
            <a:off x="525156" y="1589466"/>
            <a:ext cx="4872468" cy="3693319"/>
          </a:xfrm>
          <a:prstGeom prst="rect">
            <a:avLst/>
          </a:prstGeom>
        </p:spPr>
        <p:txBody>
          <a:bodyPr wrap="square">
            <a:spAutoFit/>
          </a:bodyPr>
          <a:lstStyle/>
          <a:p>
            <a:pPr algn="just"/>
            <a:r>
              <a:rPr lang="en-US" b="1" dirty="0">
                <a:latin typeface="Segoe UI" panose="020B0502040204020203" pitchFamily="34" charset="0"/>
                <a:ea typeface="Segoe UI" panose="020B0502040204020203" pitchFamily="34" charset="0"/>
                <a:cs typeface="Segoe UI" panose="020B0502040204020203" pitchFamily="34" charset="0"/>
              </a:rPr>
              <a:t>IDS solution</a:t>
            </a:r>
            <a:r>
              <a:rPr lang="ru-RU" b="1" dirty="0">
                <a:latin typeface="Segoe UI" panose="020B0502040204020203" pitchFamily="34" charset="0"/>
                <a:ea typeface="Segoe UI" panose="020B0502040204020203" pitchFamily="34" charset="0"/>
                <a:cs typeface="Segoe UI" panose="020B0502040204020203" pitchFamily="34" charset="0"/>
              </a:rPr>
              <a:t>: </a:t>
            </a:r>
            <a:r>
              <a:rPr lang="ru-RU" dirty="0">
                <a:latin typeface="Segoe UI" panose="020B0502040204020203" pitchFamily="34" charset="0"/>
                <a:ea typeface="Segoe UI" panose="020B0502040204020203" pitchFamily="34" charset="0"/>
                <a:cs typeface="Segoe UI" panose="020B0502040204020203" pitchFamily="34" charset="0"/>
              </a:rPr>
              <a:t>42</a:t>
            </a:r>
            <a:r>
              <a:rPr lang="en-US" dirty="0">
                <a:latin typeface="Segoe UI" panose="020B0502040204020203" pitchFamily="34" charset="0"/>
                <a:ea typeface="Segoe UI" panose="020B0502040204020203" pitchFamily="34" charset="0"/>
                <a:cs typeface="Segoe UI" panose="020B0502040204020203" pitchFamily="34" charset="0"/>
              </a:rPr>
              <a:t>”</a:t>
            </a:r>
            <a:r>
              <a:rPr lang="ru-RU"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tilted totem</a:t>
            </a:r>
            <a:endParaRPr lang="ru-RU" dirty="0">
              <a:latin typeface="Segoe UI" panose="020B0502040204020203" pitchFamily="34" charset="0"/>
              <a:ea typeface="Segoe UI" panose="020B0502040204020203" pitchFamily="34" charset="0"/>
              <a:cs typeface="Segoe UI" panose="020B0502040204020203" pitchFamily="34" charset="0"/>
            </a:endParaRPr>
          </a:p>
          <a:p>
            <a:pPr algn="just"/>
            <a:r>
              <a:rPr lang="en-US" b="1" dirty="0">
                <a:latin typeface="Segoe UI" panose="020B0502040204020203" pitchFamily="34" charset="0"/>
                <a:ea typeface="Segoe UI" panose="020B0502040204020203" pitchFamily="34" charset="0"/>
                <a:cs typeface="Segoe UI" panose="020B0502040204020203" pitchFamily="34" charset="0"/>
              </a:rPr>
              <a:t>Client</a:t>
            </a:r>
            <a:r>
              <a:rPr lang="ru-RU" b="1" dirty="0">
                <a:latin typeface="Segoe UI" panose="020B0502040204020203" pitchFamily="34" charset="0"/>
                <a:ea typeface="Segoe UI" panose="020B0502040204020203" pitchFamily="34" charset="0"/>
                <a:cs typeface="Segoe UI" panose="020B0502040204020203" pitchFamily="34" charset="0"/>
              </a:rPr>
              <a:t>:</a:t>
            </a:r>
            <a:r>
              <a:rPr lang="ru-RU"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5 Element</a:t>
            </a:r>
          </a:p>
          <a:p>
            <a:pPr algn="just"/>
            <a:r>
              <a:rPr lang="en-US" b="1" dirty="0">
                <a:latin typeface="Segoe UI" panose="020B0502040204020203" pitchFamily="34" charset="0"/>
                <a:ea typeface="Segoe UI" panose="020B0502040204020203" pitchFamily="34" charset="0"/>
                <a:cs typeface="Segoe UI" panose="020B0502040204020203" pitchFamily="34" charset="0"/>
              </a:rPr>
              <a:t>Business need</a:t>
            </a:r>
            <a:r>
              <a:rPr lang="ru-RU"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presentation of full assortment, option to order goods to a particular shop, enhancement of customers’ experience and stay in the shop</a:t>
            </a:r>
          </a:p>
          <a:p>
            <a:pPr algn="just"/>
            <a:r>
              <a:rPr lang="en-US" b="1" dirty="0">
                <a:latin typeface="Segoe UI" panose="020B0502040204020203" pitchFamily="34" charset="0"/>
                <a:ea typeface="Segoe UI" panose="020B0502040204020203" pitchFamily="34" charset="0"/>
                <a:cs typeface="Segoe UI" panose="020B0502040204020203" pitchFamily="34" charset="0"/>
              </a:rPr>
              <a:t>Sales channel</a:t>
            </a:r>
            <a:r>
              <a:rPr lang="ru-RU" b="1" dirty="0">
                <a:latin typeface="Segoe UI" panose="020B0502040204020203" pitchFamily="34" charset="0"/>
                <a:ea typeface="Segoe UI" panose="020B0502040204020203" pitchFamily="34" charset="0"/>
                <a:cs typeface="Segoe UI" panose="020B0502040204020203" pitchFamily="34" charset="0"/>
              </a:rPr>
              <a:t>:</a:t>
            </a:r>
            <a:r>
              <a:rPr lang="en-US" dirty="0">
                <a:latin typeface="Segoe UI" panose="020B0502040204020203" pitchFamily="34" charset="0"/>
                <a:ea typeface="Segoe UI" panose="020B0502040204020203" pitchFamily="34" charset="0"/>
                <a:cs typeface="Segoe UI" panose="020B0502040204020203" pitchFamily="34" charset="0"/>
              </a:rPr>
              <a:t> the deal was negotiated directly with end user. However sales was made via integrator</a:t>
            </a:r>
          </a:p>
          <a:p>
            <a:pPr algn="just"/>
            <a:r>
              <a:rPr lang="en-US" b="1" dirty="0">
                <a:latin typeface="Segoe UI" panose="020B0502040204020203" pitchFamily="34" charset="0"/>
                <a:ea typeface="Segoe UI" panose="020B0502040204020203" pitchFamily="34" charset="0"/>
                <a:cs typeface="Segoe UI" panose="020B0502040204020203" pitchFamily="34" charset="0"/>
              </a:rPr>
              <a:t>Decision maker</a:t>
            </a:r>
            <a:r>
              <a:rPr lang="ru-RU" b="1" dirty="0">
                <a:latin typeface="Segoe UI" panose="020B0502040204020203" pitchFamily="34" charset="0"/>
                <a:ea typeface="Segoe UI" panose="020B0502040204020203" pitchFamily="34" charset="0"/>
                <a:cs typeface="Segoe UI" panose="020B0502040204020203" pitchFamily="34" charset="0"/>
              </a:rPr>
              <a:t>:</a:t>
            </a:r>
            <a:r>
              <a:rPr lang="en-US" dirty="0">
                <a:latin typeface="Segoe UI" panose="020B0502040204020203" pitchFamily="34" charset="0"/>
                <a:ea typeface="Segoe UI" panose="020B0502040204020203" pitchFamily="34" charset="0"/>
                <a:cs typeface="Segoe UI" panose="020B0502040204020203" pitchFamily="34" charset="0"/>
              </a:rPr>
              <a:t> Business development manager, IT Director</a:t>
            </a:r>
          </a:p>
          <a:p>
            <a:pPr algn="just"/>
            <a:r>
              <a:rPr lang="en-US" b="1" dirty="0">
                <a:latin typeface="Segoe UI" panose="020B0502040204020203" pitchFamily="34" charset="0"/>
                <a:ea typeface="Segoe UI" panose="020B0502040204020203" pitchFamily="34" charset="0"/>
                <a:cs typeface="Segoe UI" panose="020B0502040204020203" pitchFamily="34" charset="0"/>
              </a:rPr>
              <a:t>Client’s feedback</a:t>
            </a:r>
            <a:r>
              <a:rPr lang="ru-RU" b="1" dirty="0">
                <a:latin typeface="Segoe UI" panose="020B0502040204020203" pitchFamily="34" charset="0"/>
                <a:ea typeface="Segoe UI" panose="020B0502040204020203" pitchFamily="34" charset="0"/>
                <a:cs typeface="Segoe UI" panose="020B0502040204020203" pitchFamily="34" charset="0"/>
              </a:rPr>
              <a:t>:</a:t>
            </a:r>
            <a:r>
              <a:rPr lang="en-US"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clients actively use totems</a:t>
            </a:r>
            <a:endParaRPr lang="en-US" u="sng" dirty="0">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8888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525156" y="244597"/>
            <a:ext cx="3338513" cy="85883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Belarus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3892" y="2927838"/>
            <a:ext cx="2881679" cy="384223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4433" y="1416701"/>
            <a:ext cx="2809142" cy="3745523"/>
          </a:xfrm>
          <a:prstGeom prst="rect">
            <a:avLst/>
          </a:prstGeom>
        </p:spPr>
      </p:pic>
      <p:sp>
        <p:nvSpPr>
          <p:cNvPr id="5" name="Прямоугольник 3"/>
          <p:cNvSpPr/>
          <p:nvPr/>
        </p:nvSpPr>
        <p:spPr>
          <a:xfrm>
            <a:off x="525156" y="1589466"/>
            <a:ext cx="4872468" cy="3693319"/>
          </a:xfrm>
          <a:prstGeom prst="rect">
            <a:avLst/>
          </a:prstGeom>
        </p:spPr>
        <p:txBody>
          <a:bodyPr wrap="square">
            <a:spAutoFit/>
          </a:bodyPr>
          <a:lstStyle/>
          <a:p>
            <a:pPr algn="just"/>
            <a:r>
              <a:rPr lang="en-US" b="1" dirty="0">
                <a:latin typeface="Segoe UI" panose="020B0502040204020203" pitchFamily="34" charset="0"/>
                <a:ea typeface="Segoe UI" panose="020B0502040204020203" pitchFamily="34" charset="0"/>
                <a:cs typeface="Segoe UI" panose="020B0502040204020203" pitchFamily="34" charset="0"/>
              </a:rPr>
              <a:t>IDS solution</a:t>
            </a:r>
            <a:r>
              <a:rPr lang="ru-RU" b="1" dirty="0">
                <a:latin typeface="Segoe UI" panose="020B0502040204020203" pitchFamily="34" charset="0"/>
                <a:ea typeface="Segoe UI" panose="020B0502040204020203" pitchFamily="34" charset="0"/>
                <a:cs typeface="Segoe UI" panose="020B0502040204020203" pitchFamily="34" charset="0"/>
              </a:rPr>
              <a:t>: </a:t>
            </a:r>
            <a:r>
              <a:rPr lang="ru-RU" dirty="0">
                <a:latin typeface="Segoe UI" panose="020B0502040204020203" pitchFamily="34" charset="0"/>
                <a:ea typeface="Segoe UI" panose="020B0502040204020203" pitchFamily="34" charset="0"/>
                <a:cs typeface="Segoe UI" panose="020B0502040204020203" pitchFamily="34" charset="0"/>
              </a:rPr>
              <a:t>42</a:t>
            </a:r>
            <a:r>
              <a:rPr lang="en-US" dirty="0">
                <a:latin typeface="Segoe UI" panose="020B0502040204020203" pitchFamily="34" charset="0"/>
                <a:ea typeface="Segoe UI" panose="020B0502040204020203" pitchFamily="34" charset="0"/>
                <a:cs typeface="Segoe UI" panose="020B0502040204020203" pitchFamily="34" charset="0"/>
              </a:rPr>
              <a:t>”</a:t>
            </a:r>
            <a:r>
              <a:rPr lang="ru-RU"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tilted totem</a:t>
            </a:r>
            <a:endParaRPr lang="ru-RU" dirty="0">
              <a:latin typeface="Segoe UI" panose="020B0502040204020203" pitchFamily="34" charset="0"/>
              <a:ea typeface="Segoe UI" panose="020B0502040204020203" pitchFamily="34" charset="0"/>
              <a:cs typeface="Segoe UI" panose="020B0502040204020203" pitchFamily="34" charset="0"/>
            </a:endParaRPr>
          </a:p>
          <a:p>
            <a:pPr algn="just"/>
            <a:r>
              <a:rPr lang="en-US" b="1" dirty="0">
                <a:latin typeface="Segoe UI" panose="020B0502040204020203" pitchFamily="34" charset="0"/>
                <a:ea typeface="Segoe UI" panose="020B0502040204020203" pitchFamily="34" charset="0"/>
                <a:cs typeface="Segoe UI" panose="020B0502040204020203" pitchFamily="34" charset="0"/>
              </a:rPr>
              <a:t>Client</a:t>
            </a:r>
            <a:r>
              <a:rPr lang="ru-RU" b="1" dirty="0">
                <a:latin typeface="Segoe UI" panose="020B0502040204020203" pitchFamily="34" charset="0"/>
                <a:ea typeface="Segoe UI" panose="020B0502040204020203" pitchFamily="34" charset="0"/>
                <a:cs typeface="Segoe UI" panose="020B0502040204020203" pitchFamily="34" charset="0"/>
              </a:rPr>
              <a:t>:</a:t>
            </a:r>
            <a:r>
              <a:rPr lang="ru-RU"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5 Element</a:t>
            </a:r>
          </a:p>
          <a:p>
            <a:pPr algn="just"/>
            <a:r>
              <a:rPr lang="en-US" b="1" dirty="0">
                <a:latin typeface="Segoe UI" panose="020B0502040204020203" pitchFamily="34" charset="0"/>
                <a:ea typeface="Segoe UI" panose="020B0502040204020203" pitchFamily="34" charset="0"/>
                <a:cs typeface="Segoe UI" panose="020B0502040204020203" pitchFamily="34" charset="0"/>
              </a:rPr>
              <a:t>Business need</a:t>
            </a:r>
            <a:r>
              <a:rPr lang="ru-RU"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presentation of full assortment, option to order goods to a particular shop, enhancement of customers’ experience and stay in the shop</a:t>
            </a:r>
          </a:p>
          <a:p>
            <a:pPr algn="just"/>
            <a:r>
              <a:rPr lang="en-US" b="1" dirty="0">
                <a:latin typeface="Segoe UI" panose="020B0502040204020203" pitchFamily="34" charset="0"/>
                <a:ea typeface="Segoe UI" panose="020B0502040204020203" pitchFamily="34" charset="0"/>
                <a:cs typeface="Segoe UI" panose="020B0502040204020203" pitchFamily="34" charset="0"/>
              </a:rPr>
              <a:t>Sales channel</a:t>
            </a:r>
            <a:r>
              <a:rPr lang="ru-RU" b="1" dirty="0">
                <a:latin typeface="Segoe UI" panose="020B0502040204020203" pitchFamily="34" charset="0"/>
                <a:ea typeface="Segoe UI" panose="020B0502040204020203" pitchFamily="34" charset="0"/>
                <a:cs typeface="Segoe UI" panose="020B0502040204020203" pitchFamily="34" charset="0"/>
              </a:rPr>
              <a:t>:</a:t>
            </a:r>
            <a:r>
              <a:rPr lang="en-US" dirty="0">
                <a:latin typeface="Segoe UI" panose="020B0502040204020203" pitchFamily="34" charset="0"/>
                <a:ea typeface="Segoe UI" panose="020B0502040204020203" pitchFamily="34" charset="0"/>
                <a:cs typeface="Segoe UI" panose="020B0502040204020203" pitchFamily="34" charset="0"/>
              </a:rPr>
              <a:t> the deal was negotiated directly with end user. However sales was made via integrator</a:t>
            </a:r>
          </a:p>
          <a:p>
            <a:pPr algn="just"/>
            <a:r>
              <a:rPr lang="en-US" b="1" dirty="0">
                <a:latin typeface="Segoe UI" panose="020B0502040204020203" pitchFamily="34" charset="0"/>
                <a:ea typeface="Segoe UI" panose="020B0502040204020203" pitchFamily="34" charset="0"/>
                <a:cs typeface="Segoe UI" panose="020B0502040204020203" pitchFamily="34" charset="0"/>
              </a:rPr>
              <a:t>Decision maker</a:t>
            </a:r>
            <a:r>
              <a:rPr lang="ru-RU" b="1" dirty="0">
                <a:latin typeface="Segoe UI" panose="020B0502040204020203" pitchFamily="34" charset="0"/>
                <a:ea typeface="Segoe UI" panose="020B0502040204020203" pitchFamily="34" charset="0"/>
                <a:cs typeface="Segoe UI" panose="020B0502040204020203" pitchFamily="34" charset="0"/>
              </a:rPr>
              <a:t>:</a:t>
            </a:r>
            <a:r>
              <a:rPr lang="en-US" dirty="0">
                <a:latin typeface="Segoe UI" panose="020B0502040204020203" pitchFamily="34" charset="0"/>
                <a:ea typeface="Segoe UI" panose="020B0502040204020203" pitchFamily="34" charset="0"/>
                <a:cs typeface="Segoe UI" panose="020B0502040204020203" pitchFamily="34" charset="0"/>
              </a:rPr>
              <a:t> Business development manager, IT Director</a:t>
            </a:r>
          </a:p>
          <a:p>
            <a:pPr algn="just"/>
            <a:r>
              <a:rPr lang="en-US" b="1" dirty="0">
                <a:latin typeface="Segoe UI" panose="020B0502040204020203" pitchFamily="34" charset="0"/>
                <a:ea typeface="Segoe UI" panose="020B0502040204020203" pitchFamily="34" charset="0"/>
                <a:cs typeface="Segoe UI" panose="020B0502040204020203" pitchFamily="34" charset="0"/>
              </a:rPr>
              <a:t>Client’s feedback</a:t>
            </a:r>
            <a:r>
              <a:rPr lang="ru-RU" b="1" dirty="0">
                <a:latin typeface="Segoe UI" panose="020B0502040204020203" pitchFamily="34" charset="0"/>
                <a:ea typeface="Segoe UI" panose="020B0502040204020203" pitchFamily="34" charset="0"/>
                <a:cs typeface="Segoe UI" panose="020B0502040204020203" pitchFamily="34" charset="0"/>
              </a:rPr>
              <a:t>:</a:t>
            </a:r>
            <a:r>
              <a:rPr lang="en-US"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clients actively use totems</a:t>
            </a:r>
            <a:endParaRPr lang="en-US" u="sng" dirty="0">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73577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562420" y="207030"/>
            <a:ext cx="231775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Belarus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591" b="7179"/>
          <a:stretch/>
        </p:blipFill>
        <p:spPr>
          <a:xfrm>
            <a:off x="7974671" y="1246302"/>
            <a:ext cx="3781091" cy="268937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4671" y="3935672"/>
            <a:ext cx="3781091" cy="281109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420" y="3747072"/>
            <a:ext cx="5999380" cy="2999690"/>
          </a:xfrm>
          <a:prstGeom prst="rect">
            <a:avLst/>
          </a:prstGeom>
        </p:spPr>
      </p:pic>
      <p:sp>
        <p:nvSpPr>
          <p:cNvPr id="6" name="Прямоугольник 4"/>
          <p:cNvSpPr/>
          <p:nvPr/>
        </p:nvSpPr>
        <p:spPr>
          <a:xfrm>
            <a:off x="562420" y="1071532"/>
            <a:ext cx="6092825" cy="2585323"/>
          </a:xfrm>
          <a:prstGeom prst="rect">
            <a:avLst/>
          </a:prstGeom>
        </p:spPr>
        <p:txBody>
          <a:bodyPr>
            <a:spAutoFit/>
          </a:bodyPr>
          <a:lstStyle/>
          <a:p>
            <a:pPr algn="just"/>
            <a:r>
              <a:rPr lang="en-US" b="1" dirty="0">
                <a:latin typeface="Segoe UI" panose="020B0502040204020203" pitchFamily="34" charset="0"/>
                <a:ea typeface="Segoe UI" panose="020B0502040204020203" pitchFamily="34" charset="0"/>
                <a:cs typeface="Segoe UI" panose="020B0502040204020203" pitchFamily="34" charset="0"/>
              </a:rPr>
              <a:t>IDS solution</a:t>
            </a:r>
            <a:r>
              <a:rPr lang="ru-RU" b="1" dirty="0">
                <a:latin typeface="Segoe UI" panose="020B0502040204020203" pitchFamily="34" charset="0"/>
                <a:ea typeface="Segoe UI" panose="020B0502040204020203" pitchFamily="34" charset="0"/>
                <a:cs typeface="Segoe UI" panose="020B0502040204020203" pitchFamily="34" charset="0"/>
              </a:rPr>
              <a:t>: </a:t>
            </a:r>
            <a:r>
              <a:rPr lang="ru-RU" dirty="0">
                <a:latin typeface="Segoe UI" panose="020B0502040204020203" pitchFamily="34" charset="0"/>
                <a:ea typeface="Segoe UI" panose="020B0502040204020203" pitchFamily="34" charset="0"/>
                <a:cs typeface="Segoe UI" panose="020B0502040204020203" pitchFamily="34" charset="0"/>
              </a:rPr>
              <a:t>55</a:t>
            </a:r>
            <a:r>
              <a:rPr lang="en-US" dirty="0">
                <a:latin typeface="Segoe UI" panose="020B0502040204020203" pitchFamily="34" charset="0"/>
                <a:ea typeface="Segoe UI" panose="020B0502040204020203" pitchFamily="34" charset="0"/>
                <a:cs typeface="Segoe UI" panose="020B0502040204020203" pitchFamily="34" charset="0"/>
              </a:rPr>
              <a:t>” LCD video wall PDSIN55WNN0L </a:t>
            </a:r>
            <a:endParaRPr lang="ru-RU" dirty="0">
              <a:latin typeface="Segoe UI" panose="020B0502040204020203" pitchFamily="34" charset="0"/>
              <a:ea typeface="Segoe UI" panose="020B0502040204020203" pitchFamily="34" charset="0"/>
              <a:cs typeface="Segoe UI" panose="020B0502040204020203" pitchFamily="34" charset="0"/>
            </a:endParaRPr>
          </a:p>
          <a:p>
            <a:pPr algn="just"/>
            <a:r>
              <a:rPr lang="en-US" dirty="0">
                <a:latin typeface="Segoe UI" panose="020B0502040204020203" pitchFamily="34" charset="0"/>
                <a:ea typeface="Segoe UI" panose="020B0502040204020203" pitchFamily="34" charset="0"/>
                <a:cs typeface="Segoe UI" panose="020B0502040204020203" pitchFamily="34" charset="0"/>
              </a:rPr>
              <a:t>(9 pcs)</a:t>
            </a:r>
            <a:endParaRPr lang="ru-RU" dirty="0">
              <a:latin typeface="Segoe UI" panose="020B0502040204020203" pitchFamily="34" charset="0"/>
              <a:ea typeface="Segoe UI" panose="020B0502040204020203" pitchFamily="34" charset="0"/>
              <a:cs typeface="Segoe UI" panose="020B0502040204020203" pitchFamily="34" charset="0"/>
            </a:endParaRPr>
          </a:p>
          <a:p>
            <a:pPr algn="just"/>
            <a:r>
              <a:rPr lang="en-US" b="1" dirty="0">
                <a:latin typeface="Segoe UI" panose="020B0502040204020203" pitchFamily="34" charset="0"/>
                <a:ea typeface="Segoe UI" panose="020B0502040204020203" pitchFamily="34" charset="0"/>
                <a:cs typeface="Segoe UI" panose="020B0502040204020203" pitchFamily="34" charset="0"/>
              </a:rPr>
              <a:t>Client</a:t>
            </a:r>
            <a:r>
              <a:rPr lang="ru-RU" b="1" dirty="0">
                <a:latin typeface="Segoe UI" panose="020B0502040204020203" pitchFamily="34" charset="0"/>
                <a:ea typeface="Segoe UI" panose="020B0502040204020203" pitchFamily="34" charset="0"/>
                <a:cs typeface="Segoe UI" panose="020B0502040204020203" pitchFamily="34" charset="0"/>
              </a:rPr>
              <a:t>:</a:t>
            </a:r>
            <a:r>
              <a:rPr lang="ru-RU"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Belorussian State University</a:t>
            </a:r>
          </a:p>
          <a:p>
            <a:pPr algn="just"/>
            <a:r>
              <a:rPr lang="en-US" b="1" dirty="0">
                <a:latin typeface="Segoe UI" panose="020B0502040204020203" pitchFamily="34" charset="0"/>
                <a:ea typeface="Segoe UI" panose="020B0502040204020203" pitchFamily="34" charset="0"/>
                <a:cs typeface="Segoe UI" panose="020B0502040204020203" pitchFamily="34" charset="0"/>
              </a:rPr>
              <a:t>Business need</a:t>
            </a:r>
            <a:r>
              <a:rPr lang="ru-RU"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effective demonstration of content (lectures, webinars) in</a:t>
            </a:r>
            <a:r>
              <a:rPr lang="ru-RU"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an international conference hall</a:t>
            </a:r>
          </a:p>
          <a:p>
            <a:pPr algn="just"/>
            <a:r>
              <a:rPr lang="en-US" b="1" dirty="0">
                <a:latin typeface="Segoe UI" panose="020B0502040204020203" pitchFamily="34" charset="0"/>
                <a:ea typeface="Segoe UI" panose="020B0502040204020203" pitchFamily="34" charset="0"/>
                <a:cs typeface="Segoe UI" panose="020B0502040204020203" pitchFamily="34" charset="0"/>
              </a:rPr>
              <a:t>Sales channel</a:t>
            </a:r>
            <a:r>
              <a:rPr lang="ru-RU" b="1" dirty="0">
                <a:latin typeface="Segoe UI" panose="020B0502040204020203" pitchFamily="34" charset="0"/>
                <a:ea typeface="Segoe UI" panose="020B0502040204020203" pitchFamily="34" charset="0"/>
                <a:cs typeface="Segoe UI" panose="020B0502040204020203" pitchFamily="34" charset="0"/>
              </a:rPr>
              <a:t>:</a:t>
            </a:r>
            <a:r>
              <a:rPr lang="en-US" dirty="0">
                <a:latin typeface="Segoe UI" panose="020B0502040204020203" pitchFamily="34" charset="0"/>
                <a:ea typeface="Segoe UI" panose="020B0502040204020203" pitchFamily="34" charset="0"/>
                <a:cs typeface="Segoe UI" panose="020B0502040204020203" pitchFamily="34" charset="0"/>
              </a:rPr>
              <a:t> our long-term partner integrator</a:t>
            </a:r>
          </a:p>
          <a:p>
            <a:pPr algn="just"/>
            <a:r>
              <a:rPr lang="en-US" b="1" dirty="0">
                <a:latin typeface="Segoe UI" panose="020B0502040204020203" pitchFamily="34" charset="0"/>
                <a:ea typeface="Segoe UI" panose="020B0502040204020203" pitchFamily="34" charset="0"/>
                <a:cs typeface="Segoe UI" panose="020B0502040204020203" pitchFamily="34" charset="0"/>
              </a:rPr>
              <a:t>Decision maker</a:t>
            </a:r>
            <a:r>
              <a:rPr lang="ru-RU" b="1" dirty="0">
                <a:latin typeface="Segoe UI" panose="020B0502040204020203" pitchFamily="34" charset="0"/>
                <a:ea typeface="Segoe UI" panose="020B0502040204020203" pitchFamily="34" charset="0"/>
                <a:cs typeface="Segoe UI" panose="020B0502040204020203" pitchFamily="34" charset="0"/>
              </a:rPr>
              <a:t>:</a:t>
            </a:r>
            <a:r>
              <a:rPr lang="en-US" dirty="0">
                <a:latin typeface="Segoe UI" panose="020B0502040204020203" pitchFamily="34" charset="0"/>
                <a:ea typeface="Segoe UI" panose="020B0502040204020203" pitchFamily="34" charset="0"/>
                <a:cs typeface="Segoe UI" panose="020B0502040204020203" pitchFamily="34" charset="0"/>
              </a:rPr>
              <a:t> Rectorate</a:t>
            </a:r>
          </a:p>
          <a:p>
            <a:pPr algn="just"/>
            <a:r>
              <a:rPr lang="en-US" b="1" dirty="0">
                <a:latin typeface="Segoe UI" panose="020B0502040204020203" pitchFamily="34" charset="0"/>
                <a:ea typeface="Segoe UI" panose="020B0502040204020203" pitchFamily="34" charset="0"/>
                <a:cs typeface="Segoe UI" panose="020B0502040204020203" pitchFamily="34" charset="0"/>
              </a:rPr>
              <a:t>Client’s feedback</a:t>
            </a:r>
            <a:r>
              <a:rPr lang="ru-RU" b="1" dirty="0">
                <a:latin typeface="Segoe UI" panose="020B0502040204020203" pitchFamily="34" charset="0"/>
                <a:ea typeface="Segoe UI" panose="020B0502040204020203" pitchFamily="34" charset="0"/>
                <a:cs typeface="Segoe UI" panose="020B0502040204020203" pitchFamily="34" charset="0"/>
              </a:rPr>
              <a:t>:</a:t>
            </a:r>
            <a:r>
              <a:rPr lang="en-US"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great value for the money</a:t>
            </a:r>
            <a:endParaRPr lang="en-US" u="sng" dirty="0">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6013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528926" y="156099"/>
            <a:ext cx="3667125"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Lithuania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9037" y="1408424"/>
            <a:ext cx="5205984" cy="390448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220" y="4009672"/>
            <a:ext cx="3475307" cy="2606480"/>
          </a:xfrm>
          <a:prstGeom prst="rect">
            <a:avLst/>
          </a:prstGeom>
        </p:spPr>
      </p:pic>
      <p:sp>
        <p:nvSpPr>
          <p:cNvPr id="5" name="Прямоугольник 5"/>
          <p:cNvSpPr/>
          <p:nvPr/>
        </p:nvSpPr>
        <p:spPr>
          <a:xfrm>
            <a:off x="528926" y="966242"/>
            <a:ext cx="5499012" cy="3139321"/>
          </a:xfrm>
          <a:prstGeom prst="rect">
            <a:avLst/>
          </a:prstGeom>
        </p:spPr>
        <p:txBody>
          <a:bodyPr wrap="square">
            <a:spAutoFit/>
          </a:bodyPr>
          <a:lstStyle/>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IDS solution</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55</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LCD wall mount PDSIK55WNN0L+ Multicenter PAB</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4411+</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Prestigio </a:t>
            </a:r>
            <a:r>
              <a:rPr lang="en-US" dirty="0" err="1">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Addreality</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(Signage license)</a:t>
            </a:r>
            <a:endPar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State educational center</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Business need</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demonstration of actual info, courses timetable at the entrance area</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Sales channel</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via integrator</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Decision maker</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IT manager</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Client’s feedback</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quite positive feedback received from the client</a:t>
            </a:r>
            <a:endParaRPr lang="en-US" u="sng"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p>
            <a:endPar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1958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610157" y="182624"/>
            <a:ext cx="3214688" cy="85883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Serbia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667" y="935642"/>
            <a:ext cx="2941901" cy="392253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3651" y="2514263"/>
            <a:ext cx="3013114" cy="4017485"/>
          </a:xfrm>
          <a:prstGeom prst="rect">
            <a:avLst/>
          </a:prstGeom>
        </p:spPr>
      </p:pic>
      <p:sp>
        <p:nvSpPr>
          <p:cNvPr id="5" name="Прямоугольник 3"/>
          <p:cNvSpPr/>
          <p:nvPr/>
        </p:nvSpPr>
        <p:spPr>
          <a:xfrm>
            <a:off x="610157" y="1937682"/>
            <a:ext cx="4689428" cy="3416320"/>
          </a:xfrm>
          <a:prstGeom prst="rect">
            <a:avLst/>
          </a:prstGeom>
        </p:spPr>
        <p:txBody>
          <a:bodyPr wrap="square">
            <a:spAutoFit/>
          </a:bodyPr>
          <a:lstStyle/>
          <a:p>
            <a:pPr algn="just"/>
            <a:r>
              <a:rPr lang="en-US" b="1" dirty="0">
                <a:latin typeface="Segoe UI" panose="020B0502040204020203" pitchFamily="34" charset="0"/>
                <a:ea typeface="Segoe UI" panose="020B0502040204020203" pitchFamily="34" charset="0"/>
                <a:cs typeface="Segoe UI" panose="020B0502040204020203" pitchFamily="34" charset="0"/>
              </a:rPr>
              <a:t>Solution</a:t>
            </a:r>
            <a:r>
              <a:rPr lang="ru-RU"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2 x 55" IDS totems with 2 yearly licenses of Prestigio </a:t>
            </a:r>
            <a:r>
              <a:rPr lang="en-US" dirty="0" err="1">
                <a:latin typeface="Segoe UI" panose="020B0502040204020203" pitchFamily="34" charset="0"/>
                <a:ea typeface="Segoe UI" panose="020B0502040204020203" pitchFamily="34" charset="0"/>
                <a:cs typeface="Segoe UI" panose="020B0502040204020203" pitchFamily="34" charset="0"/>
              </a:rPr>
              <a:t>Addreality</a:t>
            </a:r>
            <a:r>
              <a:rPr lang="en-US" dirty="0">
                <a:latin typeface="Segoe UI" panose="020B0502040204020203" pitchFamily="34" charset="0"/>
                <a:ea typeface="Segoe UI" panose="020B0502040204020203" pitchFamily="34" charset="0"/>
                <a:cs typeface="Segoe UI" panose="020B0502040204020203" pitchFamily="34" charset="0"/>
              </a:rPr>
              <a:t> Interactive + Prestigio </a:t>
            </a:r>
            <a:r>
              <a:rPr lang="en-US" dirty="0" err="1">
                <a:latin typeface="Segoe UI" panose="020B0502040204020203" pitchFamily="34" charset="0"/>
                <a:ea typeface="Segoe UI" panose="020B0502040204020203" pitchFamily="34" charset="0"/>
                <a:cs typeface="Segoe UI" panose="020B0502040204020203" pitchFamily="34" charset="0"/>
              </a:rPr>
              <a:t>Addreality</a:t>
            </a:r>
            <a:r>
              <a:rPr lang="en-US" dirty="0">
                <a:latin typeface="Segoe UI" panose="020B0502040204020203" pitchFamily="34" charset="0"/>
                <a:ea typeface="Segoe UI" panose="020B0502040204020203" pitchFamily="34" charset="0"/>
                <a:cs typeface="Segoe UI" panose="020B0502040204020203" pitchFamily="34" charset="0"/>
              </a:rPr>
              <a:t> Designer 1Y</a:t>
            </a:r>
          </a:p>
          <a:p>
            <a:pPr algn="just"/>
            <a:r>
              <a:rPr lang="en-US" b="1" dirty="0">
                <a:latin typeface="Segoe UI" panose="020B0502040204020203" pitchFamily="34" charset="0"/>
                <a:ea typeface="Segoe UI" panose="020B0502040204020203" pitchFamily="34" charset="0"/>
                <a:cs typeface="Segoe UI" panose="020B0502040204020203" pitchFamily="34" charset="0"/>
              </a:rPr>
              <a:t>Client</a:t>
            </a:r>
            <a:r>
              <a:rPr lang="ru-RU" b="1" dirty="0">
                <a:latin typeface="Segoe UI" panose="020B0502040204020203" pitchFamily="34" charset="0"/>
                <a:ea typeface="Segoe UI" panose="020B0502040204020203" pitchFamily="34" charset="0"/>
                <a:cs typeface="Segoe UI" panose="020B0502040204020203" pitchFamily="34" charset="0"/>
              </a:rPr>
              <a:t>:</a:t>
            </a:r>
            <a:r>
              <a:rPr lang="ru-RU" dirty="0">
                <a:latin typeface="Segoe UI" panose="020B0502040204020203" pitchFamily="34" charset="0"/>
                <a:ea typeface="Segoe UI" panose="020B0502040204020203" pitchFamily="34" charset="0"/>
                <a:cs typeface="Segoe UI" panose="020B0502040204020203" pitchFamily="34" charset="0"/>
              </a:rPr>
              <a:t> </a:t>
            </a:r>
            <a:r>
              <a:rPr lang="en-US" dirty="0" err="1">
                <a:latin typeface="Segoe UI" panose="020B0502040204020203" pitchFamily="34" charset="0"/>
                <a:ea typeface="Segoe UI" panose="020B0502040204020203" pitchFamily="34" charset="0"/>
                <a:cs typeface="Segoe UI" panose="020B0502040204020203" pitchFamily="34" charset="0"/>
              </a:rPr>
              <a:t>Neptun</a:t>
            </a:r>
            <a:r>
              <a:rPr lang="en-US" dirty="0">
                <a:latin typeface="Segoe UI" panose="020B0502040204020203" pitchFamily="34" charset="0"/>
                <a:ea typeface="Segoe UI" panose="020B0502040204020203" pitchFamily="34" charset="0"/>
                <a:cs typeface="Segoe UI" panose="020B0502040204020203" pitchFamily="34" charset="0"/>
              </a:rPr>
              <a:t> N. Macedonia (IT retail)</a:t>
            </a:r>
          </a:p>
          <a:p>
            <a:pPr algn="just"/>
            <a:r>
              <a:rPr lang="en-US" b="1" dirty="0">
                <a:latin typeface="Segoe UI" panose="020B0502040204020203" pitchFamily="34" charset="0"/>
                <a:ea typeface="Segoe UI" panose="020B0502040204020203" pitchFamily="34" charset="0"/>
                <a:cs typeface="Segoe UI" panose="020B0502040204020203" pitchFamily="34" charset="0"/>
              </a:rPr>
              <a:t>Business need</a:t>
            </a:r>
            <a:r>
              <a:rPr lang="ru-RU"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playing and managing the content from website, attracting customers inside the shop</a:t>
            </a:r>
          </a:p>
          <a:p>
            <a:pPr algn="just"/>
            <a:r>
              <a:rPr lang="en-US" b="1" dirty="0">
                <a:latin typeface="Segoe UI" panose="020B0502040204020203" pitchFamily="34" charset="0"/>
                <a:ea typeface="Segoe UI" panose="020B0502040204020203" pitchFamily="34" charset="0"/>
                <a:cs typeface="Segoe UI" panose="020B0502040204020203" pitchFamily="34" charset="0"/>
              </a:rPr>
              <a:t>Sales channel</a:t>
            </a:r>
            <a:r>
              <a:rPr lang="ru-RU"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directly to end user</a:t>
            </a:r>
          </a:p>
          <a:p>
            <a:pPr algn="just"/>
            <a:r>
              <a:rPr lang="en-US" b="1" dirty="0">
                <a:latin typeface="Segoe UI" panose="020B0502040204020203" pitchFamily="34" charset="0"/>
                <a:ea typeface="Segoe UI" panose="020B0502040204020203" pitchFamily="34" charset="0"/>
                <a:cs typeface="Segoe UI" panose="020B0502040204020203" pitchFamily="34" charset="0"/>
              </a:rPr>
              <a:t>Decision maker</a:t>
            </a:r>
            <a:r>
              <a:rPr lang="ru-RU" b="1" dirty="0">
                <a:latin typeface="Segoe UI" panose="020B0502040204020203" pitchFamily="34" charset="0"/>
                <a:ea typeface="Segoe UI" panose="020B0502040204020203" pitchFamily="34" charset="0"/>
                <a:cs typeface="Segoe UI" panose="020B0502040204020203" pitchFamily="34" charset="0"/>
              </a:rPr>
              <a:t>:</a:t>
            </a:r>
            <a:r>
              <a:rPr lang="en-US" dirty="0">
                <a:latin typeface="Segoe UI" panose="020B0502040204020203" pitchFamily="34" charset="0"/>
                <a:ea typeface="Segoe UI" panose="020B0502040204020203" pitchFamily="34" charset="0"/>
                <a:cs typeface="Segoe UI" panose="020B0502040204020203" pitchFamily="34" charset="0"/>
              </a:rPr>
              <a:t> General Manager</a:t>
            </a:r>
            <a:endParaRPr lang="ru-RU" dirty="0">
              <a:latin typeface="Segoe UI" panose="020B0502040204020203" pitchFamily="34" charset="0"/>
              <a:ea typeface="Segoe UI" panose="020B0502040204020203" pitchFamily="34" charset="0"/>
              <a:cs typeface="Segoe UI" panose="020B0502040204020203" pitchFamily="34" charset="0"/>
            </a:endParaRPr>
          </a:p>
          <a:p>
            <a:pPr algn="just"/>
            <a:r>
              <a:rPr lang="en-US" b="1" dirty="0">
                <a:latin typeface="Segoe UI" panose="020B0502040204020203" pitchFamily="34" charset="0"/>
                <a:ea typeface="Segoe UI" panose="020B0502040204020203" pitchFamily="34" charset="0"/>
                <a:cs typeface="Segoe UI" panose="020B0502040204020203" pitchFamily="34" charset="0"/>
              </a:rPr>
              <a:t>Client’s feedback</a:t>
            </a:r>
            <a:r>
              <a:rPr lang="ru-RU" b="1" dirty="0">
                <a:latin typeface="Segoe UI" panose="020B0502040204020203" pitchFamily="34" charset="0"/>
                <a:ea typeface="Segoe UI" panose="020B0502040204020203" pitchFamily="34" charset="0"/>
                <a:cs typeface="Segoe UI" panose="020B0502040204020203" pitchFamily="34" charset="0"/>
              </a:rPr>
              <a:t>:</a:t>
            </a:r>
            <a:r>
              <a:rPr lang="en-US"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They are expecting ROI to happen, they want to sell ads space to big vendors</a:t>
            </a:r>
          </a:p>
        </p:txBody>
      </p:sp>
    </p:spTree>
    <p:extLst>
      <p:ext uri="{BB962C8B-B14F-4D97-AF65-F5344CB8AC3E}">
        <p14:creationId xmlns:p14="http://schemas.microsoft.com/office/powerpoint/2010/main" val="1372049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534034" y="227768"/>
            <a:ext cx="3311525"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Russia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6218" y="1616979"/>
            <a:ext cx="6646434" cy="3738619"/>
          </a:xfrm>
          <a:prstGeom prst="rect">
            <a:avLst/>
          </a:prstGeom>
        </p:spPr>
      </p:pic>
      <p:sp>
        <p:nvSpPr>
          <p:cNvPr id="4" name="Прямоугольник 4"/>
          <p:cNvSpPr/>
          <p:nvPr/>
        </p:nvSpPr>
        <p:spPr>
          <a:xfrm>
            <a:off x="534034" y="1662279"/>
            <a:ext cx="4393074" cy="3693319"/>
          </a:xfrm>
          <a:prstGeom prst="rect">
            <a:avLst/>
          </a:prstGeom>
        </p:spPr>
        <p:txBody>
          <a:bodyPr wrap="square">
            <a:spAutoFit/>
          </a:bodyPr>
          <a:lstStyle/>
          <a:p>
            <a:pPr algn="just"/>
            <a:r>
              <a:rPr lang="en-US" b="1" dirty="0">
                <a:latin typeface="Segoe UI" panose="020B0502040204020203" pitchFamily="34" charset="0"/>
                <a:ea typeface="Segoe UI" panose="020B0502040204020203" pitchFamily="34" charset="0"/>
                <a:cs typeface="Segoe UI" panose="020B0502040204020203" pitchFamily="34" charset="0"/>
              </a:rPr>
              <a:t>Solution</a:t>
            </a:r>
            <a:r>
              <a:rPr lang="ru-RU"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18*LED Shelves 60mm, 43” Totem</a:t>
            </a:r>
          </a:p>
          <a:p>
            <a:pPr algn="just"/>
            <a:r>
              <a:rPr lang="en-US" b="1" dirty="0">
                <a:latin typeface="Segoe UI" panose="020B0502040204020203" pitchFamily="34" charset="0"/>
                <a:ea typeface="Segoe UI" panose="020B0502040204020203" pitchFamily="34" charset="0"/>
                <a:cs typeface="Segoe UI" panose="020B0502040204020203" pitchFamily="34" charset="0"/>
              </a:rPr>
              <a:t>Client</a:t>
            </a:r>
            <a:r>
              <a:rPr lang="ru-RU" b="1" dirty="0">
                <a:latin typeface="Segoe UI" panose="020B0502040204020203" pitchFamily="34" charset="0"/>
                <a:ea typeface="Segoe UI" panose="020B0502040204020203" pitchFamily="34" charset="0"/>
                <a:cs typeface="Segoe UI" panose="020B0502040204020203" pitchFamily="34" charset="0"/>
              </a:rPr>
              <a:t>:</a:t>
            </a:r>
            <a:r>
              <a:rPr lang="ru-RU" dirty="0">
                <a:latin typeface="Segoe UI" panose="020B0502040204020203" pitchFamily="34" charset="0"/>
                <a:ea typeface="Segoe UI" panose="020B0502040204020203" pitchFamily="34" charset="0"/>
                <a:cs typeface="Segoe UI" panose="020B0502040204020203" pitchFamily="34" charset="0"/>
              </a:rPr>
              <a:t> «Пятерочка»</a:t>
            </a:r>
            <a:r>
              <a:rPr lang="en-US" dirty="0">
                <a:latin typeface="Segoe UI" panose="020B0502040204020203" pitchFamily="34" charset="0"/>
                <a:ea typeface="Segoe UI" panose="020B0502040204020203" pitchFamily="34" charset="0"/>
                <a:cs typeface="Segoe UI" panose="020B0502040204020203" pitchFamily="34" charset="0"/>
              </a:rPr>
              <a:t> retail chain, Moscow</a:t>
            </a:r>
          </a:p>
          <a:p>
            <a:pPr algn="just"/>
            <a:r>
              <a:rPr lang="en-US" b="1" dirty="0">
                <a:latin typeface="Segoe UI" panose="020B0502040204020203" pitchFamily="34" charset="0"/>
                <a:ea typeface="Segoe UI" panose="020B0502040204020203" pitchFamily="34" charset="0"/>
                <a:cs typeface="Segoe UI" panose="020B0502040204020203" pitchFamily="34" charset="0"/>
              </a:rPr>
              <a:t>Business need</a:t>
            </a:r>
            <a:r>
              <a:rPr lang="ru-RU"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enhance customer experience, showing of promo content and prices, attract more customers to the shelf and increase sales from the shelf</a:t>
            </a:r>
          </a:p>
          <a:p>
            <a:pPr algn="just"/>
            <a:r>
              <a:rPr lang="en-US" b="1" dirty="0">
                <a:latin typeface="Segoe UI" panose="020B0502040204020203" pitchFamily="34" charset="0"/>
                <a:ea typeface="Segoe UI" panose="020B0502040204020203" pitchFamily="34" charset="0"/>
                <a:cs typeface="Segoe UI" panose="020B0502040204020203" pitchFamily="34" charset="0"/>
              </a:rPr>
              <a:t>Sales channel</a:t>
            </a:r>
            <a:r>
              <a:rPr lang="ru-RU"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our long-term partner integrator</a:t>
            </a:r>
          </a:p>
          <a:p>
            <a:pPr algn="just"/>
            <a:r>
              <a:rPr lang="en-US" b="1" dirty="0">
                <a:latin typeface="Segoe UI" panose="020B0502040204020203" pitchFamily="34" charset="0"/>
                <a:ea typeface="Segoe UI" panose="020B0502040204020203" pitchFamily="34" charset="0"/>
                <a:cs typeface="Segoe UI" panose="020B0502040204020203" pitchFamily="34" charset="0"/>
              </a:rPr>
              <a:t>Decision maker</a:t>
            </a:r>
            <a:r>
              <a:rPr lang="ru-RU" b="1" dirty="0">
                <a:latin typeface="Segoe UI" panose="020B0502040204020203" pitchFamily="34" charset="0"/>
                <a:ea typeface="Segoe UI" panose="020B0502040204020203" pitchFamily="34" charset="0"/>
                <a:cs typeface="Segoe UI" panose="020B0502040204020203" pitchFamily="34" charset="0"/>
              </a:rPr>
              <a:t>:</a:t>
            </a:r>
            <a:r>
              <a:rPr lang="en-US" dirty="0">
                <a:latin typeface="Segoe UI" panose="020B0502040204020203" pitchFamily="34" charset="0"/>
                <a:ea typeface="Segoe UI" panose="020B0502040204020203" pitchFamily="34" charset="0"/>
                <a:cs typeface="Segoe UI" panose="020B0502040204020203" pitchFamily="34" charset="0"/>
              </a:rPr>
              <a:t> Customer trade marketing manager NKA</a:t>
            </a:r>
            <a:endParaRPr lang="ru-RU" dirty="0">
              <a:latin typeface="Segoe UI" panose="020B0502040204020203" pitchFamily="34" charset="0"/>
              <a:ea typeface="Segoe UI" panose="020B0502040204020203" pitchFamily="34" charset="0"/>
              <a:cs typeface="Segoe UI" panose="020B0502040204020203" pitchFamily="34" charset="0"/>
            </a:endParaRPr>
          </a:p>
          <a:p>
            <a:pPr algn="just"/>
            <a:r>
              <a:rPr lang="en-US" b="1" dirty="0">
                <a:latin typeface="Segoe UI" panose="020B0502040204020203" pitchFamily="34" charset="0"/>
                <a:ea typeface="Segoe UI" panose="020B0502040204020203" pitchFamily="34" charset="0"/>
                <a:cs typeface="Segoe UI" panose="020B0502040204020203" pitchFamily="34" charset="0"/>
              </a:rPr>
              <a:t>Client’s feedback</a:t>
            </a:r>
            <a:r>
              <a:rPr lang="ru-RU" b="1" dirty="0">
                <a:latin typeface="Segoe UI" panose="020B0502040204020203" pitchFamily="34" charset="0"/>
                <a:ea typeface="Segoe UI" panose="020B0502040204020203" pitchFamily="34" charset="0"/>
                <a:cs typeface="Segoe UI" panose="020B0502040204020203" pitchFamily="34" charset="0"/>
              </a:rPr>
              <a:t>:</a:t>
            </a:r>
            <a:r>
              <a:rPr lang="en-US"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sales increase of goods from the shelves</a:t>
            </a:r>
          </a:p>
        </p:txBody>
      </p:sp>
    </p:spTree>
    <p:extLst>
      <p:ext uri="{BB962C8B-B14F-4D97-AF65-F5344CB8AC3E}">
        <p14:creationId xmlns:p14="http://schemas.microsoft.com/office/powerpoint/2010/main" val="1853126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607221" y="89317"/>
            <a:ext cx="3197225" cy="85883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Serbia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5185" y="1740591"/>
            <a:ext cx="2152898" cy="4305795"/>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1623" b="20035"/>
          <a:stretch/>
        </p:blipFill>
        <p:spPr>
          <a:xfrm>
            <a:off x="9702487" y="1740591"/>
            <a:ext cx="2188576" cy="3960552"/>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10664" r="29439"/>
          <a:stretch/>
        </p:blipFill>
        <p:spPr>
          <a:xfrm>
            <a:off x="4914642" y="2693006"/>
            <a:ext cx="2346139" cy="3960552"/>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11073" r="24678"/>
          <a:stretch/>
        </p:blipFill>
        <p:spPr>
          <a:xfrm>
            <a:off x="607221" y="3444529"/>
            <a:ext cx="4163017" cy="2457507"/>
          </a:xfrm>
          <a:prstGeom prst="rect">
            <a:avLst/>
          </a:prstGeom>
        </p:spPr>
      </p:pic>
      <p:sp>
        <p:nvSpPr>
          <p:cNvPr id="7" name="Прямоугольник 4"/>
          <p:cNvSpPr/>
          <p:nvPr/>
        </p:nvSpPr>
        <p:spPr>
          <a:xfrm>
            <a:off x="607221" y="877502"/>
            <a:ext cx="6092825" cy="2308324"/>
          </a:xfrm>
          <a:prstGeom prst="rect">
            <a:avLst/>
          </a:prstGeom>
        </p:spPr>
        <p:txBody>
          <a:bodyPr>
            <a:spAutoFit/>
          </a:bodyPr>
          <a:lstStyle/>
          <a:p>
            <a:pPr algn="just"/>
            <a:r>
              <a:rPr lang="en-US" b="1" dirty="0">
                <a:latin typeface="Segoe UI" panose="020B0502040204020203" pitchFamily="34" charset="0"/>
                <a:ea typeface="Segoe UI" panose="020B0502040204020203" pitchFamily="34" charset="0"/>
                <a:cs typeface="Segoe UI" panose="020B0502040204020203" pitchFamily="34" charset="0"/>
              </a:rPr>
              <a:t>Solution</a:t>
            </a:r>
            <a:r>
              <a:rPr lang="ru-RU" b="1" dirty="0">
                <a:latin typeface="Segoe UI" panose="020B0502040204020203" pitchFamily="34" charset="0"/>
                <a:ea typeface="Segoe UI" panose="020B0502040204020203" pitchFamily="34" charset="0"/>
                <a:cs typeface="Segoe UI" panose="020B0502040204020203" pitchFamily="34" charset="0"/>
              </a:rPr>
              <a:t>: </a:t>
            </a:r>
            <a:r>
              <a:rPr lang="ru-RU" dirty="0">
                <a:latin typeface="Segoe UI" panose="020B0502040204020203" pitchFamily="34" charset="0"/>
                <a:ea typeface="Segoe UI" panose="020B0502040204020203" pitchFamily="34" charset="0"/>
                <a:cs typeface="Segoe UI" panose="020B0502040204020203" pitchFamily="34" charset="0"/>
              </a:rPr>
              <a:t>15</a:t>
            </a:r>
            <a:r>
              <a:rPr lang="en-US" dirty="0">
                <a:latin typeface="Segoe UI" panose="020B0502040204020203" pitchFamily="34" charset="0"/>
                <a:ea typeface="Segoe UI" panose="020B0502040204020203" pitchFamily="34" charset="0"/>
                <a:cs typeface="Segoe UI" panose="020B0502040204020203" pitchFamily="34" charset="0"/>
              </a:rPr>
              <a:t> x 55" IDS totems were placed at 141st Inter-Parliamentary Union Assembly, Belgrade, Serbia, October 2019</a:t>
            </a:r>
          </a:p>
          <a:p>
            <a:pPr algn="just"/>
            <a:r>
              <a:rPr lang="en-US" b="1" dirty="0">
                <a:latin typeface="Segoe UI" panose="020B0502040204020203" pitchFamily="34" charset="0"/>
                <a:ea typeface="Segoe UI" panose="020B0502040204020203" pitchFamily="34" charset="0"/>
                <a:cs typeface="Segoe UI" panose="020B0502040204020203" pitchFamily="34" charset="0"/>
              </a:rPr>
              <a:t>Client</a:t>
            </a:r>
            <a:r>
              <a:rPr lang="ru-RU" b="1" dirty="0">
                <a:latin typeface="Segoe UI" panose="020B0502040204020203" pitchFamily="34" charset="0"/>
                <a:ea typeface="Segoe UI" panose="020B0502040204020203" pitchFamily="34" charset="0"/>
                <a:cs typeface="Segoe UI" panose="020B0502040204020203" pitchFamily="34" charset="0"/>
              </a:rPr>
              <a:t>:</a:t>
            </a:r>
            <a:r>
              <a:rPr lang="ru-RU"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National Parliament of Serbia</a:t>
            </a:r>
            <a:endParaRPr lang="ru-RU" dirty="0">
              <a:latin typeface="Segoe UI" panose="020B0502040204020203" pitchFamily="34" charset="0"/>
              <a:ea typeface="Segoe UI" panose="020B0502040204020203" pitchFamily="34" charset="0"/>
              <a:cs typeface="Segoe UI" panose="020B0502040204020203" pitchFamily="34" charset="0"/>
            </a:endParaRPr>
          </a:p>
          <a:p>
            <a:pPr algn="just"/>
            <a:r>
              <a:rPr lang="en-US" b="1" dirty="0">
                <a:latin typeface="Segoe UI" panose="020B0502040204020203" pitchFamily="34" charset="0"/>
                <a:ea typeface="Segoe UI" panose="020B0502040204020203" pitchFamily="34" charset="0"/>
                <a:cs typeface="Segoe UI" panose="020B0502040204020203" pitchFamily="34" charset="0"/>
              </a:rPr>
              <a:t>Business need</a:t>
            </a:r>
            <a:r>
              <a:rPr lang="ru-RU"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to navigate visitors and direct them to the needed locations.</a:t>
            </a:r>
            <a:r>
              <a:rPr lang="en-US"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Totems were used as information points at the event</a:t>
            </a:r>
          </a:p>
          <a:p>
            <a:pPr algn="just"/>
            <a:r>
              <a:rPr lang="en-US" b="1" dirty="0">
                <a:latin typeface="Segoe UI" panose="020B0502040204020203" pitchFamily="34" charset="0"/>
                <a:ea typeface="Segoe UI" panose="020B0502040204020203" pitchFamily="34" charset="0"/>
                <a:cs typeface="Segoe UI" panose="020B0502040204020203" pitchFamily="34" charset="0"/>
              </a:rPr>
              <a:t>Sales channel</a:t>
            </a:r>
            <a:r>
              <a:rPr lang="ru-RU" b="1" dirty="0">
                <a:latin typeface="Segoe UI" panose="020B0502040204020203" pitchFamily="34" charset="0"/>
                <a:ea typeface="Segoe UI" panose="020B0502040204020203" pitchFamily="34" charset="0"/>
                <a:cs typeface="Segoe UI" panose="020B0502040204020203" pitchFamily="34" charset="0"/>
              </a:rPr>
              <a:t>:</a:t>
            </a:r>
            <a:r>
              <a:rPr lang="en-US" b="1" dirty="0">
                <a:latin typeface="Segoe UI" panose="020B0502040204020203" pitchFamily="34" charset="0"/>
                <a:ea typeface="Segoe UI" panose="020B0502040204020203" pitchFamily="34" charset="0"/>
                <a:cs typeface="Segoe UI" panose="020B0502040204020203" pitchFamily="34" charset="0"/>
              </a:rPr>
              <a:t> </a:t>
            </a:r>
            <a:r>
              <a:rPr lang="en-US" dirty="0">
                <a:latin typeface="Segoe UI" panose="020B0502040204020203" pitchFamily="34" charset="0"/>
                <a:ea typeface="Segoe UI" panose="020B0502040204020203" pitchFamily="34" charset="0"/>
                <a:cs typeface="Segoe UI" panose="020B0502040204020203" pitchFamily="34" charset="0"/>
              </a:rPr>
              <a:t>via integrator</a:t>
            </a:r>
          </a:p>
        </p:txBody>
      </p:sp>
    </p:spTree>
    <p:extLst>
      <p:ext uri="{BB962C8B-B14F-4D97-AF65-F5344CB8AC3E}">
        <p14:creationId xmlns:p14="http://schemas.microsoft.com/office/powerpoint/2010/main" val="798559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Таблица 3"/>
          <p:cNvGraphicFramePr>
            <a:graphicFrameLocks noGrp="1"/>
          </p:cNvGraphicFramePr>
          <p:nvPr/>
        </p:nvGraphicFramePr>
        <p:xfrm>
          <a:off x="921604" y="1719794"/>
          <a:ext cx="10651138" cy="4262791"/>
        </p:xfrm>
        <a:graphic>
          <a:graphicData uri="http://schemas.openxmlformats.org/drawingml/2006/table">
            <a:tbl>
              <a:tblPr firstRow="1" bandRow="1">
                <a:tableStyleId>{85BE263C-DBD7-4A20-BB59-AAB30ACAA65A}</a:tableStyleId>
              </a:tblPr>
              <a:tblGrid>
                <a:gridCol w="10651138">
                  <a:extLst>
                    <a:ext uri="{9D8B030D-6E8A-4147-A177-3AD203B41FA5}">
                      <a16:colId xmlns:a16="http://schemas.microsoft.com/office/drawing/2014/main" val="975676499"/>
                    </a:ext>
                  </a:extLst>
                </a:gridCol>
              </a:tblGrid>
              <a:tr h="504810">
                <a:tc>
                  <a:txBody>
                    <a:bodyPr/>
                    <a:lstStyle/>
                    <a:p>
                      <a:pPr marL="0" algn="ctr" defTabSz="914400" rtl="0" eaLnBrk="1" latinLnBrk="0" hangingPunct="1"/>
                      <a:r>
                        <a:rPr lang="en-US" sz="1200" dirty="0">
                          <a:latin typeface="Segoe UI" panose="020B0502040204020203" pitchFamily="34" charset="0"/>
                          <a:ea typeface="Segoe UI" panose="020B0502040204020203" pitchFamily="34" charset="0"/>
                          <a:cs typeface="Segoe UI" panose="020B0502040204020203" pitchFamily="34" charset="0"/>
                        </a:rPr>
                        <a:t>The </a:t>
                      </a:r>
                      <a:r>
                        <a:rPr lang="en-US" sz="1200" b="1" kern="1200" dirty="0">
                          <a:solidFill>
                            <a:schemeClr val="lt1"/>
                          </a:solidFill>
                          <a:latin typeface="Segoe UI" panose="020B0502040204020203" pitchFamily="34" charset="0"/>
                          <a:ea typeface="Segoe UI" panose="020B0502040204020203" pitchFamily="34" charset="0"/>
                          <a:cs typeface="Segoe UI" panose="020B0502040204020203" pitchFamily="34" charset="0"/>
                        </a:rPr>
                        <a:t>correct information on Prestigio IDS and Prestigio IDS SW at the right time can push the customer to the choice</a:t>
                      </a:r>
                      <a:endParaRPr lang="ru-RU" sz="1200" b="1" kern="1200" dirty="0">
                        <a:solidFill>
                          <a:schemeClr val="lt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solidFill>
                      <a:srgbClr val="00ACFE"/>
                    </a:solidFill>
                  </a:tcPr>
                </a:tc>
                <a:extLst>
                  <a:ext uri="{0D108BD9-81ED-4DB2-BD59-A6C34878D82A}">
                    <a16:rowId xmlns:a16="http://schemas.microsoft.com/office/drawing/2014/main" val="3919837293"/>
                  </a:ext>
                </a:extLst>
              </a:tr>
              <a:tr h="873303">
                <a:tc>
                  <a:txBody>
                    <a:bodyPr/>
                    <a:lstStyle/>
                    <a:p>
                      <a:pPr algn="ctr"/>
                      <a:r>
                        <a:rPr lang="en-US" sz="120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Increases the number of checks by more than 15%</a:t>
                      </a:r>
                      <a:endParaRPr lang="ru-RU" sz="120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467657161"/>
                  </a:ext>
                </a:extLst>
              </a:tr>
              <a:tr h="608237">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The number of POS visits grows by 20-40%</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3516171426"/>
                  </a:ext>
                </a:extLst>
              </a:tr>
              <a:tr h="873303">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The number of contacts with the potential buyer increases</a:t>
                      </a:r>
                      <a:r>
                        <a:rPr lang="en-US" sz="1200" baseline="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in 5-7 times</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1391793413"/>
                  </a:ext>
                </a:extLst>
              </a:tr>
              <a:tr h="701569">
                <a:tc>
                  <a:txBody>
                    <a:bodyPr/>
                    <a:lstStyle/>
                    <a:p>
                      <a:pPr algn="ctr"/>
                      <a:r>
                        <a:rPr lang="en-US"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Online video update for 10-25 seconds</a:t>
                      </a:r>
                      <a:endParaRPr lang="ru-RU" sz="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3369063239"/>
                  </a:ext>
                </a:extLst>
              </a:tr>
              <a:tr h="701569">
                <a:tc>
                  <a:txBody>
                    <a:bodyPr/>
                    <a:lstStyle/>
                    <a:p>
                      <a:pPr algn="ctr"/>
                      <a:r>
                        <a:rPr lang="en-US" sz="120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ROI in less than 12 months</a:t>
                      </a:r>
                      <a:endParaRPr lang="ru-RU" sz="1200" kern="12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00175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381001" y="218197"/>
            <a:ext cx="3541713" cy="85883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Romania</a:t>
            </a:r>
          </a:p>
        </p:txBody>
      </p:sp>
      <p:sp>
        <p:nvSpPr>
          <p:cNvPr id="3" name="Прямоугольник 3"/>
          <p:cNvSpPr/>
          <p:nvPr/>
        </p:nvSpPr>
        <p:spPr>
          <a:xfrm>
            <a:off x="381001" y="1474339"/>
            <a:ext cx="3781426" cy="3416320"/>
          </a:xfrm>
          <a:prstGeom prst="rect">
            <a:avLst/>
          </a:prstGeom>
        </p:spPr>
        <p:txBody>
          <a:bodyPr wrap="square">
            <a:spAutoFit/>
          </a:bodyPr>
          <a:lstStyle/>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Solution</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131 x 55" IDS LCS Wall Mounts </a:t>
            </a:r>
          </a:p>
          <a:p>
            <a:pPr algn="just"/>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40 x 55” IDS LCD Video Walls were placed Carrefour Romania, in </a:t>
            </a:r>
            <a:r>
              <a:rPr lang="en-US" dirty="0" err="1">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Corbeanca</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December 2019</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Client</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Carrefour</a:t>
            </a:r>
            <a:endPar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Business need</a:t>
            </a:r>
            <a:r>
              <a:rPr lang="ru-RU"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to navigate visitors and direct them to the needed locations.</a:t>
            </a:r>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Highlight advertisement &amp; Promo</a:t>
            </a:r>
          </a:p>
          <a:p>
            <a:pPr algn="just"/>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Sales channel</a:t>
            </a:r>
            <a:r>
              <a:rPr lang="ru-RU"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t>
            </a:r>
            <a:r>
              <a:rPr lang="en-US" b="1"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 </a:t>
            </a:r>
            <a:r>
              <a:rPr lang="en-US"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communication with BEU &amp; sales with integrator</a:t>
            </a:r>
          </a:p>
        </p:txBody>
      </p:sp>
      <p:pic>
        <p:nvPicPr>
          <p:cNvPr id="4" name="IMG_210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4249628" y="1451000"/>
            <a:ext cx="6363487" cy="3579202"/>
          </a:xfrm>
          <a:prstGeom prst="rect">
            <a:avLst/>
          </a:prstGeom>
        </p:spPr>
      </p:pic>
      <p:sp>
        <p:nvSpPr>
          <p:cNvPr id="5" name="Rectangular Callout 9"/>
          <p:cNvSpPr/>
          <p:nvPr/>
        </p:nvSpPr>
        <p:spPr>
          <a:xfrm>
            <a:off x="10707756" y="1450406"/>
            <a:ext cx="1351722" cy="987292"/>
          </a:xfrm>
          <a:prstGeom prst="wedgeRectCallout">
            <a:avLst>
              <a:gd name="adj1" fmla="val -53002"/>
              <a:gd name="adj2" fmla="val 7260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chemeClr val="tx1"/>
                </a:solidFill>
              </a:rPr>
              <a:t>Navigate to the picture to start the video</a:t>
            </a:r>
          </a:p>
          <a:p>
            <a:pPr algn="ctr"/>
            <a:endParaRPr lang="en-US" sz="1200" dirty="0"/>
          </a:p>
        </p:txBody>
      </p:sp>
    </p:spTree>
    <p:extLst>
      <p:ext uri="{BB962C8B-B14F-4D97-AF65-F5344CB8AC3E}">
        <p14:creationId xmlns:p14="http://schemas.microsoft.com/office/powerpoint/2010/main" val="29604369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585926" y="956884"/>
            <a:ext cx="4694238" cy="50704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Solution</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MB 65" &amp;Totem Touch 43</a:t>
            </a:r>
            <a:endParaRPr lang="ru-RU" sz="160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Client</a:t>
            </a:r>
            <a:r>
              <a:rPr lang="ru-RU" sz="1600" b="1">
                <a:latin typeface="Segoe UI" panose="020B0502040204020203" pitchFamily="34" charset="0"/>
                <a:ea typeface="Segoe UI" panose="020B0502040204020203" pitchFamily="34" charset="0"/>
                <a:cs typeface="Segoe UI" panose="020B0502040204020203" pitchFamily="34" charset="0"/>
              </a:rPr>
              <a:t>:</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Pafos Neapolis University</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Business need</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MB in conference room</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for presentations and meetings &amp; info kiosk at reception area</a:t>
            </a:r>
            <a:endParaRPr lang="ru-RU" sz="160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Sales channel</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 End Customer</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Decision maker</a:t>
            </a:r>
            <a:r>
              <a:rPr lang="ru-RU" sz="1600" b="1">
                <a:latin typeface="Segoe UI" panose="020B0502040204020203" pitchFamily="34" charset="0"/>
                <a:ea typeface="Segoe UI" panose="020B0502040204020203" pitchFamily="34" charset="0"/>
                <a:cs typeface="Segoe UI" panose="020B0502040204020203" pitchFamily="34" charset="0"/>
              </a:rPr>
              <a:t>:</a:t>
            </a:r>
            <a:r>
              <a:rPr lang="en-US" sz="1600">
                <a:latin typeface="Segoe UI" panose="020B0502040204020203" pitchFamily="34" charset="0"/>
                <a:ea typeface="Segoe UI" panose="020B0502040204020203" pitchFamily="34" charset="0"/>
                <a:cs typeface="Segoe UI" panose="020B0502040204020203" pitchFamily="34" charset="0"/>
              </a:rPr>
              <a:t> Group Purchasing Manager</a:t>
            </a: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Title 2"/>
          <p:cNvSpPr txBox="1">
            <a:spLocks/>
          </p:cNvSpPr>
          <p:nvPr/>
        </p:nvSpPr>
        <p:spPr>
          <a:xfrm>
            <a:off x="585926" y="98046"/>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Cyprus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294850"/>
            <a:ext cx="3957236" cy="52730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42" y="3209193"/>
            <a:ext cx="4475406" cy="3358661"/>
          </a:xfrm>
          <a:prstGeom prst="rect">
            <a:avLst/>
          </a:prstGeom>
        </p:spPr>
      </p:pic>
    </p:spTree>
    <p:extLst>
      <p:ext uri="{BB962C8B-B14F-4D97-AF65-F5344CB8AC3E}">
        <p14:creationId xmlns:p14="http://schemas.microsoft.com/office/powerpoint/2010/main" val="3786176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850460" y="2382457"/>
            <a:ext cx="3783408" cy="9039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Sales channel</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deal was agreed directly, but sale go via integrator</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Decision maker</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dirty="0">
                <a:latin typeface="Segoe UI" panose="020B0502040204020203" pitchFamily="34" charset="0"/>
                <a:ea typeface="Segoe UI" panose="020B0502040204020203" pitchFamily="34" charset="0"/>
                <a:cs typeface="Segoe UI" panose="020B0502040204020203" pitchFamily="34" charset="0"/>
              </a:rPr>
              <a:t> Marketing director</a:t>
            </a:r>
          </a:p>
          <a:p>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Title 2"/>
          <p:cNvSpPr txBox="1">
            <a:spLocks/>
          </p:cNvSpPr>
          <p:nvPr/>
        </p:nvSpPr>
        <p:spPr>
          <a:xfrm>
            <a:off x="745732" y="93662"/>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Ukraine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5496" y="1464981"/>
            <a:ext cx="4065272" cy="259927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9140" y="2979572"/>
            <a:ext cx="3810000" cy="254127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187" y="4250207"/>
            <a:ext cx="3810000" cy="2541270"/>
          </a:xfrm>
          <a:prstGeom prst="rect">
            <a:avLst/>
          </a:prstGeom>
        </p:spPr>
      </p:pic>
      <p:sp>
        <p:nvSpPr>
          <p:cNvPr id="7" name="Прямоугольник 6"/>
          <p:cNvSpPr/>
          <p:nvPr/>
        </p:nvSpPr>
        <p:spPr>
          <a:xfrm>
            <a:off x="850460" y="1059018"/>
            <a:ext cx="6092825" cy="1323439"/>
          </a:xfrm>
          <a:prstGeom prst="rect">
            <a:avLst/>
          </a:prstGeom>
        </p:spPr>
        <p:txBody>
          <a:bodyPr>
            <a:spAutoFit/>
          </a:bodyPr>
          <a:lstStyle/>
          <a:p>
            <a:r>
              <a:rPr lang="en-US" sz="1600" b="1" dirty="0">
                <a:latin typeface="Segoe UI" panose="020B0502040204020203" pitchFamily="34" charset="0"/>
                <a:ea typeface="Segoe UI" panose="020B0502040204020203" pitchFamily="34" charset="0"/>
                <a:cs typeface="Segoe UI" panose="020B0502040204020203" pitchFamily="34" charset="0"/>
              </a:rPr>
              <a:t>Solution</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MB 43’’, 86’’, LED Poster, Prestigio </a:t>
            </a:r>
            <a:r>
              <a:rPr lang="en-US" sz="1600" dirty="0" err="1">
                <a:latin typeface="Segoe UI" panose="020B0502040204020203" pitchFamily="34" charset="0"/>
                <a:ea typeface="Segoe UI" panose="020B0502040204020203" pitchFamily="34" charset="0"/>
                <a:cs typeface="Segoe UI" panose="020B0502040204020203" pitchFamily="34" charset="0"/>
              </a:rPr>
              <a:t>Addreality</a:t>
            </a:r>
            <a:r>
              <a:rPr lang="en-US" sz="1600" dirty="0">
                <a:latin typeface="Segoe UI" panose="020B0502040204020203" pitchFamily="34" charset="0"/>
                <a:ea typeface="Segoe UI" panose="020B0502040204020203" pitchFamily="34" charset="0"/>
                <a:cs typeface="Segoe UI" panose="020B0502040204020203" pitchFamily="34" charset="0"/>
              </a:rPr>
              <a:t> Software on premise</a:t>
            </a:r>
            <a:endParaRPr lang="ru-RU" sz="1600" dirty="0">
              <a:latin typeface="Segoe UI" panose="020B0502040204020203" pitchFamily="34" charset="0"/>
              <a:ea typeface="Segoe UI" panose="020B0502040204020203" pitchFamily="34" charset="0"/>
              <a:cs typeface="Segoe UI" panose="020B0502040204020203" pitchFamily="34" charset="0"/>
            </a:endParaRPr>
          </a:p>
          <a:p>
            <a:r>
              <a:rPr lang="en-US" sz="1600" b="1" dirty="0">
                <a:latin typeface="Segoe UI" panose="020B0502040204020203" pitchFamily="34" charset="0"/>
                <a:ea typeface="Segoe UI" panose="020B0502040204020203" pitchFamily="34" charset="0"/>
                <a:cs typeface="Segoe UI" panose="020B0502040204020203" pitchFamily="34" charset="0"/>
              </a:rPr>
              <a:t>Client</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ru-RU" sz="1600" dirty="0">
                <a:latin typeface="Segoe UI" panose="020B0502040204020203" pitchFamily="34" charset="0"/>
                <a:ea typeface="Segoe UI" panose="020B0502040204020203" pitchFamily="34" charset="0"/>
                <a:cs typeface="Segoe UI" panose="020B0502040204020203" pitchFamily="34" charset="0"/>
              </a:rPr>
              <a:t> </a:t>
            </a:r>
            <a:r>
              <a:rPr lang="en-US" sz="1600" dirty="0" err="1">
                <a:latin typeface="Segoe UI" panose="020B0502040204020203" pitchFamily="34" charset="0"/>
                <a:ea typeface="Segoe UI" panose="020B0502040204020203" pitchFamily="34" charset="0"/>
                <a:cs typeface="Segoe UI" panose="020B0502040204020203" pitchFamily="34" charset="0"/>
              </a:rPr>
              <a:t>Privat</a:t>
            </a:r>
            <a:r>
              <a:rPr lang="en-US" sz="1600" dirty="0">
                <a:latin typeface="Segoe UI" panose="020B0502040204020203" pitchFamily="34" charset="0"/>
                <a:ea typeface="Segoe UI" panose="020B0502040204020203" pitchFamily="34" charset="0"/>
                <a:cs typeface="Segoe UI" panose="020B0502040204020203" pitchFamily="34" charset="0"/>
              </a:rPr>
              <a:t> Bank, Kiev</a:t>
            </a:r>
          </a:p>
          <a:p>
            <a:r>
              <a:rPr lang="en-US" sz="1600" b="1" dirty="0">
                <a:latin typeface="Segoe UI" panose="020B0502040204020203" pitchFamily="34" charset="0"/>
                <a:ea typeface="Segoe UI" panose="020B0502040204020203" pitchFamily="34" charset="0"/>
                <a:cs typeface="Segoe UI" panose="020B0502040204020203" pitchFamily="34" charset="0"/>
              </a:rPr>
              <a:t>Business need</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create innovative environment and engaging customer experience in “Bank department of the future”</a:t>
            </a:r>
          </a:p>
        </p:txBody>
      </p:sp>
    </p:spTree>
    <p:extLst>
      <p:ext uri="{BB962C8B-B14F-4D97-AF65-F5344CB8AC3E}">
        <p14:creationId xmlns:p14="http://schemas.microsoft.com/office/powerpoint/2010/main" val="1680679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39192" y="1084065"/>
            <a:ext cx="4694238" cy="50704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Solution</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ru-RU" sz="1600" dirty="0">
                <a:latin typeface="Segoe UI" panose="020B0502040204020203" pitchFamily="34" charset="0"/>
                <a:ea typeface="Segoe UI" panose="020B0502040204020203" pitchFamily="34" charset="0"/>
                <a:cs typeface="Segoe UI" panose="020B0502040204020203" pitchFamily="34" charset="0"/>
              </a:rPr>
              <a:t>55</a:t>
            </a:r>
            <a:r>
              <a:rPr lang="en-US" sz="1600" dirty="0">
                <a:latin typeface="Segoe UI" panose="020B0502040204020203" pitchFamily="34" charset="0"/>
                <a:ea typeface="Segoe UI" panose="020B0502040204020203" pitchFamily="34" charset="0"/>
                <a:cs typeface="Segoe UI" panose="020B0502040204020203" pitchFamily="34" charset="0"/>
              </a:rPr>
              <a:t>’’</a:t>
            </a:r>
            <a:r>
              <a:rPr lang="ru-RU" sz="1600"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LCD video wall, 3.5 mm bezel, 7pcs</a:t>
            </a: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Client</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ru-RU" sz="1600"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Mad House Bar, </a:t>
            </a:r>
            <a:r>
              <a:rPr lang="en-US" sz="1600" dirty="0" err="1">
                <a:latin typeface="Segoe UI" panose="020B0502040204020203" pitchFamily="34" charset="0"/>
                <a:ea typeface="Segoe UI" panose="020B0502040204020203" pitchFamily="34" charset="0"/>
                <a:cs typeface="Segoe UI" panose="020B0502040204020203" pitchFamily="34" charset="0"/>
              </a:rPr>
              <a:t>Lviv</a:t>
            </a: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Business need</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equipment of bar area to provide video content for visitors</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Sales channel</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 directly</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Decision maker</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dirty="0">
                <a:latin typeface="Segoe UI" panose="020B0502040204020203" pitchFamily="34" charset="0"/>
                <a:ea typeface="Segoe UI" panose="020B0502040204020203" pitchFamily="34" charset="0"/>
                <a:cs typeface="Segoe UI" panose="020B0502040204020203" pitchFamily="34" charset="0"/>
              </a:rPr>
              <a:t> Project manager</a:t>
            </a:r>
          </a:p>
          <a:p>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Ukraine</a:t>
            </a:r>
          </a:p>
        </p:txBody>
      </p:sp>
      <p:pic>
        <p:nvPicPr>
          <p:cNvPr id="4" name="Picture 3"/>
          <p:cNvPicPr/>
          <p:nvPr/>
        </p:nvPicPr>
        <p:blipFill rotWithShape="1">
          <a:blip r:embed="rId2"/>
          <a:srcRect l="10217" t="15612" r="10346" b="1716"/>
          <a:stretch/>
        </p:blipFill>
        <p:spPr bwMode="auto">
          <a:xfrm>
            <a:off x="6559062" y="1312582"/>
            <a:ext cx="5548471" cy="324216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0217" t="15531" r="10217" b="2285"/>
          <a:stretch/>
        </p:blipFill>
        <p:spPr bwMode="auto">
          <a:xfrm>
            <a:off x="486397" y="3270739"/>
            <a:ext cx="5694595" cy="33016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3571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39192" y="1084065"/>
            <a:ext cx="4694238" cy="50704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Solution</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ru-RU" sz="1600" dirty="0">
                <a:latin typeface="Segoe UI" panose="020B0502040204020203" pitchFamily="34" charset="0"/>
                <a:ea typeface="Segoe UI" panose="020B0502040204020203" pitchFamily="34" charset="0"/>
                <a:cs typeface="Segoe UI" panose="020B0502040204020203" pitchFamily="34" charset="0"/>
              </a:rPr>
              <a:t>55</a:t>
            </a:r>
            <a:r>
              <a:rPr lang="en-US" sz="1600" dirty="0">
                <a:latin typeface="Segoe UI" panose="020B0502040204020203" pitchFamily="34" charset="0"/>
                <a:ea typeface="Segoe UI" panose="020B0502040204020203" pitchFamily="34" charset="0"/>
                <a:cs typeface="Segoe UI" panose="020B0502040204020203" pitchFamily="34" charset="0"/>
              </a:rPr>
              <a:t>’’</a:t>
            </a:r>
            <a:r>
              <a:rPr lang="ru-RU" sz="1600"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LCD wall mount </a:t>
            </a:r>
            <a:r>
              <a:rPr lang="en-US" sz="1600" dirty="0">
                <a:latin typeface="Segoe UI Semilight" panose="020B0402040204020203" pitchFamily="34" charset="0"/>
                <a:cs typeface="Segoe UI Semilight" panose="020B0402040204020203" pitchFamily="34" charset="0"/>
              </a:rPr>
              <a:t>PDSIK55WNN0L</a:t>
            </a:r>
            <a:r>
              <a:rPr lang="en-US" sz="1600" dirty="0">
                <a:latin typeface="Segoe UI" panose="020B0502040204020203" pitchFamily="34" charset="0"/>
                <a:ea typeface="Segoe UI" panose="020B0502040204020203" pitchFamily="34" charset="0"/>
                <a:cs typeface="Segoe UI" panose="020B0502040204020203" pitchFamily="34" charset="0"/>
              </a:rPr>
              <a:t> 4pcs</a:t>
            </a: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Client</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ru-RU" sz="1600" dirty="0">
                <a:latin typeface="Segoe UI" panose="020B0502040204020203" pitchFamily="34" charset="0"/>
                <a:ea typeface="Segoe UI" panose="020B0502040204020203" pitchFamily="34" charset="0"/>
                <a:cs typeface="Segoe UI" panose="020B0502040204020203" pitchFamily="34" charset="0"/>
              </a:rPr>
              <a:t> </a:t>
            </a:r>
            <a:r>
              <a:rPr lang="en-US" sz="1600" dirty="0" err="1">
                <a:latin typeface="Segoe UI" panose="020B0502040204020203" pitchFamily="34" charset="0"/>
                <a:ea typeface="Segoe UI" panose="020B0502040204020203" pitchFamily="34" charset="0"/>
                <a:cs typeface="Segoe UI" panose="020B0502040204020203" pitchFamily="34" charset="0"/>
              </a:rPr>
              <a:t>Doner</a:t>
            </a:r>
            <a:r>
              <a:rPr lang="en-US" sz="1600" dirty="0">
                <a:latin typeface="Segoe UI" panose="020B0502040204020203" pitchFamily="34" charset="0"/>
                <a:ea typeface="Segoe UI" panose="020B0502040204020203" pitchFamily="34" charset="0"/>
                <a:cs typeface="Segoe UI" panose="020B0502040204020203" pitchFamily="34" charset="0"/>
              </a:rPr>
              <a:t> Kebab, Grodno</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Business need</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menu display</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Sales channel</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 via integrator</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Decision maker</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dirty="0">
                <a:latin typeface="Segoe UI" panose="020B0502040204020203" pitchFamily="34" charset="0"/>
                <a:ea typeface="Segoe UI" panose="020B0502040204020203" pitchFamily="34" charset="0"/>
                <a:cs typeface="Segoe UI" panose="020B0502040204020203" pitchFamily="34" charset="0"/>
              </a:rPr>
              <a:t> Director</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Client’s feedback</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good quality for the price</a:t>
            </a: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Belarus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080" y="1247367"/>
            <a:ext cx="4207975" cy="5610633"/>
          </a:xfrm>
          <a:prstGeom prst="rect">
            <a:avLst/>
          </a:prstGeom>
        </p:spPr>
      </p:pic>
    </p:spTree>
    <p:extLst>
      <p:ext uri="{BB962C8B-B14F-4D97-AF65-F5344CB8AC3E}">
        <p14:creationId xmlns:p14="http://schemas.microsoft.com/office/powerpoint/2010/main" val="1367008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39192" y="1084065"/>
            <a:ext cx="4694238" cy="50704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Solution</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LED non-transparent video wall 2,976 PP</a:t>
            </a:r>
            <a:endParaRPr lang="ru-RU" sz="160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Client</a:t>
            </a:r>
            <a:r>
              <a:rPr lang="ru-RU" sz="1600" b="1">
                <a:latin typeface="Segoe UI" panose="020B0502040204020203" pitchFamily="34" charset="0"/>
                <a:ea typeface="Segoe UI" panose="020B0502040204020203" pitchFamily="34" charset="0"/>
                <a:cs typeface="Segoe UI" panose="020B0502040204020203" pitchFamily="34" charset="0"/>
              </a:rPr>
              <a:t>:</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Parliament</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Business need</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Information display in an assembly hall</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Sales channel</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via integrator</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Decision maker</a:t>
            </a:r>
            <a:r>
              <a:rPr lang="ru-RU" sz="1600" b="1">
                <a:latin typeface="Segoe UI" panose="020B0502040204020203" pitchFamily="34" charset="0"/>
                <a:ea typeface="Segoe UI" panose="020B0502040204020203" pitchFamily="34" charset="0"/>
                <a:cs typeface="Segoe UI" panose="020B0502040204020203" pitchFamily="34" charset="0"/>
              </a:rPr>
              <a:t>:</a:t>
            </a:r>
            <a:r>
              <a:rPr lang="en-US" sz="1600">
                <a:latin typeface="Segoe UI" panose="020B0502040204020203" pitchFamily="34" charset="0"/>
                <a:ea typeface="Segoe UI" panose="020B0502040204020203" pitchFamily="34" charset="0"/>
                <a:cs typeface="Segoe UI" panose="020B0502040204020203" pitchFamily="34" charset="0"/>
              </a:rPr>
              <a:t> Head of integrator company</a:t>
            </a:r>
          </a:p>
          <a:p>
            <a:pPr marL="0" indent="0">
              <a:buFont typeface="Arial" pitchFamily="34" charset="0"/>
              <a:buNone/>
            </a:pPr>
            <a:endParaRPr lang="ru-RU" sz="160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Armenia</a:t>
            </a:r>
          </a:p>
        </p:txBody>
      </p:sp>
      <p:pic>
        <p:nvPicPr>
          <p:cNvPr id="4" name="Picture 3"/>
          <p:cNvPicPr>
            <a:picLocks noChangeAspect="1"/>
          </p:cNvPicPr>
          <p:nvPr/>
        </p:nvPicPr>
        <p:blipFill rotWithShape="1">
          <a:blip r:embed="rId2"/>
          <a:srcRect l="4655" t="17945" r="31987" b="21437"/>
          <a:stretch/>
        </p:blipFill>
        <p:spPr>
          <a:xfrm>
            <a:off x="5486400" y="1498932"/>
            <a:ext cx="6206067" cy="3521802"/>
          </a:xfrm>
          <a:prstGeom prst="rect">
            <a:avLst/>
          </a:prstGeom>
        </p:spPr>
      </p:pic>
    </p:spTree>
    <p:extLst>
      <p:ext uri="{BB962C8B-B14F-4D97-AF65-F5344CB8AC3E}">
        <p14:creationId xmlns:p14="http://schemas.microsoft.com/office/powerpoint/2010/main" val="1656072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639192" y="1084065"/>
            <a:ext cx="4694238" cy="50704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Solution</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Hand-sanitaizer</a:t>
            </a:r>
            <a:endParaRPr lang="ru-RU" sz="160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Client</a:t>
            </a:r>
            <a:r>
              <a:rPr lang="ru-RU" sz="1600" b="1">
                <a:latin typeface="Segoe UI" panose="020B0502040204020203" pitchFamily="34" charset="0"/>
                <a:ea typeface="Segoe UI" panose="020B0502040204020203" pitchFamily="34" charset="0"/>
                <a:cs typeface="Segoe UI" panose="020B0502040204020203" pitchFamily="34" charset="0"/>
              </a:rPr>
              <a:t>:</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Proscreen, integrator company</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Business need</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Information display at an event</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Sales channel</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via integrator</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Decision maker</a:t>
            </a:r>
            <a:r>
              <a:rPr lang="ru-RU" sz="1600" b="1">
                <a:latin typeface="Segoe UI" panose="020B0502040204020203" pitchFamily="34" charset="0"/>
                <a:ea typeface="Segoe UI" panose="020B0502040204020203" pitchFamily="34" charset="0"/>
                <a:cs typeface="Segoe UI" panose="020B0502040204020203" pitchFamily="34" charset="0"/>
              </a:rPr>
              <a:t>:</a:t>
            </a:r>
            <a:r>
              <a:rPr lang="en-US" sz="1600">
                <a:latin typeface="Segoe UI" panose="020B0502040204020203" pitchFamily="34" charset="0"/>
                <a:ea typeface="Segoe UI" panose="020B0502040204020203" pitchFamily="34" charset="0"/>
                <a:cs typeface="Segoe UI" panose="020B0502040204020203" pitchFamily="34" charset="0"/>
              </a:rPr>
              <a:t> CEO of the integrator company</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Client’s feedback</a:t>
            </a:r>
            <a:r>
              <a:rPr lang="ru-RU" sz="1600" b="1">
                <a:latin typeface="Segoe UI" panose="020B0502040204020203" pitchFamily="34" charset="0"/>
                <a:ea typeface="Segoe UI" panose="020B0502040204020203" pitchFamily="34" charset="0"/>
                <a:cs typeface="Segoe UI" panose="020B0502040204020203" pitchFamily="34" charset="0"/>
              </a:rPr>
              <a:t>:</a:t>
            </a:r>
            <a:r>
              <a:rPr lang="en-US"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quite good, interesting in further cooperation</a:t>
            </a:r>
          </a:p>
          <a:p>
            <a:pPr marL="0" indent="0">
              <a:buFont typeface="Arial" pitchFamily="34" charset="0"/>
              <a:buNone/>
            </a:pPr>
            <a:endParaRPr lang="ru-RU" sz="160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Estonia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540" t="1205" r="3400" b="1760"/>
          <a:stretch/>
        </p:blipFill>
        <p:spPr>
          <a:xfrm>
            <a:off x="3196693" y="3771231"/>
            <a:ext cx="4648201" cy="272626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8867" y="1349766"/>
            <a:ext cx="2895599" cy="5147732"/>
          </a:xfrm>
          <a:prstGeom prst="rect">
            <a:avLst/>
          </a:prstGeom>
        </p:spPr>
      </p:pic>
    </p:spTree>
    <p:extLst>
      <p:ext uri="{BB962C8B-B14F-4D97-AF65-F5344CB8AC3E}">
        <p14:creationId xmlns:p14="http://schemas.microsoft.com/office/powerpoint/2010/main" val="2059336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Belarus</a:t>
            </a:r>
          </a:p>
        </p:txBody>
      </p:sp>
      <p:sp>
        <p:nvSpPr>
          <p:cNvPr id="6" name="Content Placeholder 1"/>
          <p:cNvSpPr txBox="1">
            <a:spLocks/>
          </p:cNvSpPr>
          <p:nvPr/>
        </p:nvSpPr>
        <p:spPr>
          <a:xfrm>
            <a:off x="639192" y="1084065"/>
            <a:ext cx="4694238" cy="50704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Solution</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Prestigio </a:t>
            </a:r>
            <a:r>
              <a:rPr lang="en-US" sz="1600" dirty="0" err="1">
                <a:latin typeface="Segoe UI" panose="020B0502040204020203" pitchFamily="34" charset="0"/>
                <a:ea typeface="Segoe UI" panose="020B0502040204020203" pitchFamily="34" charset="0"/>
                <a:cs typeface="Segoe UI" panose="020B0502040204020203" pitchFamily="34" charset="0"/>
              </a:rPr>
              <a:t>Addreality</a:t>
            </a:r>
            <a:r>
              <a:rPr lang="en-US" sz="1600" dirty="0">
                <a:latin typeface="Segoe UI" panose="020B0502040204020203" pitchFamily="34" charset="0"/>
                <a:ea typeface="Segoe UI" panose="020B0502040204020203" pitchFamily="34" charset="0"/>
                <a:cs typeface="Segoe UI" panose="020B0502040204020203" pitchFamily="34" charset="0"/>
              </a:rPr>
              <a:t> Software on premise</a:t>
            </a: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Client</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ru-RU" sz="1600" dirty="0">
                <a:latin typeface="Segoe UI" panose="020B0502040204020203" pitchFamily="34" charset="0"/>
                <a:ea typeface="Segoe UI" panose="020B0502040204020203" pitchFamily="34" charset="0"/>
                <a:cs typeface="Segoe UI" panose="020B0502040204020203" pitchFamily="34" charset="0"/>
              </a:rPr>
              <a:t> </a:t>
            </a:r>
            <a:r>
              <a:rPr lang="en-US" sz="1600" dirty="0" err="1">
                <a:latin typeface="Segoe UI" panose="020B0502040204020203" pitchFamily="34" charset="0"/>
                <a:ea typeface="Segoe UI" panose="020B0502040204020203" pitchFamily="34" charset="0"/>
                <a:cs typeface="Segoe UI" panose="020B0502040204020203" pitchFamily="34" charset="0"/>
              </a:rPr>
              <a:t>Priorbank</a:t>
            </a:r>
            <a:r>
              <a:rPr lang="en-US" sz="1600" dirty="0">
                <a:latin typeface="Segoe UI" panose="020B0502040204020203" pitchFamily="34" charset="0"/>
                <a:ea typeface="Segoe UI" panose="020B0502040204020203" pitchFamily="34" charset="0"/>
                <a:cs typeface="Segoe UI" panose="020B0502040204020203" pitchFamily="34" charset="0"/>
              </a:rPr>
              <a:t>, Minsk</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Business need</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Content management within restricted access network on a video wall</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Sales channel</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via integrator</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Decision maker</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dirty="0">
                <a:latin typeface="Segoe UI" panose="020B0502040204020203" pitchFamily="34" charset="0"/>
                <a:ea typeface="Segoe UI" panose="020B0502040204020203" pitchFamily="34" charset="0"/>
                <a:cs typeface="Segoe UI" panose="020B0502040204020203" pitchFamily="34" charset="0"/>
              </a:rPr>
              <a:t> Marketing manager</a:t>
            </a:r>
          </a:p>
          <a:p>
            <a:pPr marL="0" indent="0">
              <a:buFont typeface="Arial" pitchFamily="34" charset="0"/>
              <a:buNone/>
            </a:pP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7" name="Google Shape;158;p33"/>
          <p:cNvPicPr preferRelativeResize="0"/>
          <p:nvPr/>
        </p:nvPicPr>
        <p:blipFill rotWithShape="1">
          <a:blip r:embed="rId2">
            <a:alphaModFix/>
          </a:blip>
          <a:srcRect l="46089" t="12012" r="-16" b="9565"/>
          <a:stretch/>
        </p:blipFill>
        <p:spPr>
          <a:xfrm>
            <a:off x="4571430" y="1413932"/>
            <a:ext cx="6485468" cy="5444068"/>
          </a:xfrm>
          <a:prstGeom prst="rect">
            <a:avLst/>
          </a:prstGeom>
          <a:noFill/>
          <a:ln>
            <a:noFill/>
          </a:ln>
        </p:spPr>
      </p:pic>
    </p:spTree>
    <p:extLst>
      <p:ext uri="{BB962C8B-B14F-4D97-AF65-F5344CB8AC3E}">
        <p14:creationId xmlns:p14="http://schemas.microsoft.com/office/powerpoint/2010/main" val="719164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txBox="1">
            <a:spLocks/>
          </p:cNvSpPr>
          <p:nvPr/>
        </p:nvSpPr>
        <p:spPr>
          <a:xfrm>
            <a:off x="639192" y="1084065"/>
            <a:ext cx="4694238" cy="50704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Solution</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Prestigio </a:t>
            </a:r>
            <a:r>
              <a:rPr lang="en-US" sz="1600" dirty="0" err="1">
                <a:latin typeface="Segoe UI" panose="020B0502040204020203" pitchFamily="34" charset="0"/>
                <a:ea typeface="Segoe UI" panose="020B0502040204020203" pitchFamily="34" charset="0"/>
                <a:cs typeface="Segoe UI" panose="020B0502040204020203" pitchFamily="34" charset="0"/>
              </a:rPr>
              <a:t>Addreality</a:t>
            </a:r>
            <a:r>
              <a:rPr lang="en-US" sz="1600" dirty="0">
                <a:latin typeface="Segoe UI" panose="020B0502040204020203" pitchFamily="34" charset="0"/>
                <a:ea typeface="Segoe UI" panose="020B0502040204020203" pitchFamily="34" charset="0"/>
                <a:cs typeface="Segoe UI" panose="020B0502040204020203" pitchFamily="34" charset="0"/>
              </a:rPr>
              <a:t> Software on premise</a:t>
            </a: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Client</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ru-RU" sz="1600"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Historical and Archeological museum, Grodno</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Business need</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Content management on 13 info-points in the museum</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Sales channel</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via integrator</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Decision maker</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dirty="0">
                <a:latin typeface="Segoe UI" panose="020B0502040204020203" pitchFamily="34" charset="0"/>
                <a:ea typeface="Segoe UI" panose="020B0502040204020203" pitchFamily="34" charset="0"/>
                <a:cs typeface="Segoe UI" panose="020B0502040204020203" pitchFamily="34" charset="0"/>
              </a:rPr>
              <a:t> Museum management</a:t>
            </a:r>
          </a:p>
          <a:p>
            <a:pPr marL="0" indent="0">
              <a:buFont typeface="Arial" pitchFamily="34" charset="0"/>
              <a:buNone/>
            </a:pP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sp>
        <p:nvSpPr>
          <p:cNvPr id="5"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Belarus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6595" r="1" b="11692"/>
          <a:stretch/>
        </p:blipFill>
        <p:spPr>
          <a:xfrm>
            <a:off x="7747000" y="1551951"/>
            <a:ext cx="3485315" cy="314271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737" b="30072"/>
          <a:stretch/>
        </p:blipFill>
        <p:spPr>
          <a:xfrm>
            <a:off x="4387056" y="3423816"/>
            <a:ext cx="4229060" cy="2541709"/>
          </a:xfrm>
          <a:prstGeom prst="rect">
            <a:avLst/>
          </a:prstGeom>
        </p:spPr>
      </p:pic>
    </p:spTree>
    <p:extLst>
      <p:ext uri="{BB962C8B-B14F-4D97-AF65-F5344CB8AC3E}">
        <p14:creationId xmlns:p14="http://schemas.microsoft.com/office/powerpoint/2010/main" val="2277027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Latvia</a:t>
            </a:r>
          </a:p>
        </p:txBody>
      </p:sp>
      <p:sp>
        <p:nvSpPr>
          <p:cNvPr id="4" name="Content Placeholder 1"/>
          <p:cNvSpPr txBox="1">
            <a:spLocks/>
          </p:cNvSpPr>
          <p:nvPr/>
        </p:nvSpPr>
        <p:spPr>
          <a:xfrm>
            <a:off x="639192" y="1084065"/>
            <a:ext cx="4694238" cy="50704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Solution</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Hand Sanitaizer</a:t>
            </a:r>
            <a:endParaRPr lang="ru-RU" sz="160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Client</a:t>
            </a:r>
            <a:r>
              <a:rPr lang="ru-RU" sz="1600" b="1">
                <a:latin typeface="Segoe UI" panose="020B0502040204020203" pitchFamily="34" charset="0"/>
                <a:ea typeface="Segoe UI" panose="020B0502040204020203" pitchFamily="34" charset="0"/>
                <a:cs typeface="Segoe UI" panose="020B0502040204020203" pitchFamily="34" charset="0"/>
              </a:rPr>
              <a:t>:</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city market </a:t>
            </a:r>
            <a:r>
              <a:rPr lang="en-GB" sz="1600"/>
              <a:t>Imantas tirgus, Riga </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Business need</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provide additional options for advertisement to salespeople</a:t>
            </a:r>
            <a:r>
              <a:rPr lang="ru-RU" sz="1600">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of the market</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Sales channel</a:t>
            </a:r>
            <a:r>
              <a:rPr lang="ru-RU" sz="1600" b="1">
                <a:latin typeface="Segoe UI" panose="020B0502040204020203" pitchFamily="34" charset="0"/>
                <a:ea typeface="Segoe UI" panose="020B0502040204020203" pitchFamily="34" charset="0"/>
                <a:cs typeface="Segoe UI" panose="020B0502040204020203" pitchFamily="34" charset="0"/>
              </a:rPr>
              <a:t>: </a:t>
            </a:r>
            <a:r>
              <a:rPr lang="en-US" sz="1600">
                <a:latin typeface="Segoe UI" panose="020B0502040204020203" pitchFamily="34" charset="0"/>
                <a:ea typeface="Segoe UI" panose="020B0502040204020203" pitchFamily="34" charset="0"/>
                <a:cs typeface="Segoe UI" panose="020B0502040204020203" pitchFamily="34" charset="0"/>
              </a:rPr>
              <a:t>via integrator</a:t>
            </a:r>
          </a:p>
          <a:p>
            <a:pPr marL="0" indent="0">
              <a:buFont typeface="Arial" pitchFamily="34" charset="0"/>
              <a:buNone/>
            </a:pPr>
            <a:r>
              <a:rPr lang="en-US" sz="1600" b="1">
                <a:latin typeface="Segoe UI" panose="020B0502040204020203" pitchFamily="34" charset="0"/>
                <a:ea typeface="Segoe UI" panose="020B0502040204020203" pitchFamily="34" charset="0"/>
                <a:cs typeface="Segoe UI" panose="020B0502040204020203" pitchFamily="34" charset="0"/>
              </a:rPr>
              <a:t>Decision maker</a:t>
            </a:r>
            <a:r>
              <a:rPr lang="ru-RU" sz="1600" b="1">
                <a:latin typeface="Segoe UI" panose="020B0502040204020203" pitchFamily="34" charset="0"/>
                <a:ea typeface="Segoe UI" panose="020B0502040204020203" pitchFamily="34" charset="0"/>
                <a:cs typeface="Segoe UI" panose="020B0502040204020203" pitchFamily="34" charset="0"/>
              </a:rPr>
              <a:t>:</a:t>
            </a:r>
            <a:r>
              <a:rPr lang="en-US" sz="1600">
                <a:latin typeface="Segoe UI" panose="020B0502040204020203" pitchFamily="34" charset="0"/>
                <a:ea typeface="Segoe UI" panose="020B0502040204020203" pitchFamily="34" charset="0"/>
                <a:cs typeface="Segoe UI" panose="020B0502040204020203" pitchFamily="34" charset="0"/>
              </a:rPr>
              <a:t> Market manager</a:t>
            </a:r>
          </a:p>
          <a:p>
            <a:pPr marL="0" indent="0">
              <a:buFont typeface="Arial" pitchFamily="34" charset="0"/>
              <a:buNone/>
            </a:pPr>
            <a:endParaRPr lang="en-US" sz="160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4502" y="1387471"/>
            <a:ext cx="3962400" cy="5283200"/>
          </a:xfrm>
          <a:prstGeom prst="rect">
            <a:avLst/>
          </a:prstGeom>
        </p:spPr>
      </p:pic>
    </p:spTree>
    <p:extLst>
      <p:ext uri="{BB962C8B-B14F-4D97-AF65-F5344CB8AC3E}">
        <p14:creationId xmlns:p14="http://schemas.microsoft.com/office/powerpoint/2010/main" val="2031996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5"/>
          <p:cNvSpPr txBox="1">
            <a:spLocks/>
          </p:cNvSpPr>
          <p:nvPr/>
        </p:nvSpPr>
        <p:spPr>
          <a:xfrm>
            <a:off x="464121" y="171792"/>
            <a:ext cx="8545553" cy="731551"/>
          </a:xfrm>
          <a:prstGeom prst="rect">
            <a:avLst/>
          </a:prstGeom>
        </p:spPr>
        <p:txBody>
          <a:bodyPr vert="horz" lIns="91404" tIns="45702" rIns="91404" bIns="45702"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90000"/>
              </a:lnSpc>
              <a:spcBef>
                <a:spcPct val="0"/>
              </a:spcBef>
              <a:buNone/>
            </a:pP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IDS</a:t>
            </a:r>
            <a:r>
              <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rPr>
              <a:t> (</a:t>
            </a: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Non</a:t>
            </a:r>
            <a:r>
              <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rPr>
              <a:t>)</a:t>
            </a: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 transparent video walls and poster displays Fashion</a:t>
            </a:r>
            <a:r>
              <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rPr>
              <a:t> </a:t>
            </a: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retail</a:t>
            </a:r>
            <a:endPar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sp>
        <p:nvSpPr>
          <p:cNvPr id="8" name="Shape 436"/>
          <p:cNvSpPr txBox="1">
            <a:spLocks/>
          </p:cNvSpPr>
          <p:nvPr/>
        </p:nvSpPr>
        <p:spPr>
          <a:xfrm>
            <a:off x="393211" y="3895869"/>
            <a:ext cx="3644386" cy="215359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a:defRPr sz="1200" b="1">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defRPr>
            </a:lvl1pPr>
          </a:lstStyle>
          <a:p>
            <a:r>
              <a:rPr lang="en-US" sz="1399" dirty="0">
                <a:solidFill>
                  <a:schemeClr val="tx1">
                    <a:lumMod val="65000"/>
                    <a:lumOff val="35000"/>
                  </a:schemeClr>
                </a:solidFill>
              </a:rPr>
              <a:t>CUTTING COSTS/ INCREASING PROFIT</a:t>
            </a:r>
          </a:p>
          <a:p>
            <a:endParaRPr lang="en-US" dirty="0"/>
          </a:p>
          <a:p>
            <a:pPr marL="171381" indent="-171381">
              <a:buFont typeface="Wingdings" panose="05000000000000000000" pitchFamily="2" charset="2"/>
              <a:buChar char="ü"/>
            </a:pPr>
            <a:r>
              <a:rPr lang="en-US" b="0" dirty="0"/>
              <a:t>Digital advertising is more effective than printed materials on 28%</a:t>
            </a:r>
          </a:p>
          <a:p>
            <a:pPr marL="171381" indent="-171381">
              <a:buFont typeface="Wingdings" panose="05000000000000000000" pitchFamily="2" charset="2"/>
              <a:buChar char="ü"/>
            </a:pPr>
            <a:r>
              <a:rPr lang="en-US" b="0" dirty="0"/>
              <a:t>Digital advertising increases sales of advertised products and apparently raise the average bill</a:t>
            </a:r>
          </a:p>
          <a:p>
            <a:pPr marL="171381" indent="-171381">
              <a:buFont typeface="Wingdings" panose="05000000000000000000" pitchFamily="2" charset="2"/>
              <a:buChar char="ü"/>
            </a:pPr>
            <a:r>
              <a:rPr lang="en-US" b="0" dirty="0"/>
              <a:t>Digital ads deliver more accurate information than shop assistants and eliminate human errors</a:t>
            </a:r>
          </a:p>
          <a:p>
            <a:pPr marL="171381" indent="-171381">
              <a:buFont typeface="Wingdings" panose="05000000000000000000" pitchFamily="2" charset="2"/>
              <a:buChar char="ü"/>
            </a:pPr>
            <a:r>
              <a:rPr lang="en-US" b="0" dirty="0"/>
              <a:t>Significantly saves the budget in long-term period</a:t>
            </a:r>
          </a:p>
          <a:p>
            <a:pPr marL="171381" indent="-171381">
              <a:buFont typeface="Wingdings" panose="05000000000000000000" pitchFamily="2" charset="2"/>
              <a:buChar char="ü"/>
            </a:pPr>
            <a:r>
              <a:rPr lang="en-US" b="0" dirty="0"/>
              <a:t>Provides high ROI via vendor &amp; third parties advertising</a:t>
            </a:r>
            <a:endParaRPr lang="ru-RU" b="0" dirty="0"/>
          </a:p>
        </p:txBody>
      </p:sp>
      <p:sp>
        <p:nvSpPr>
          <p:cNvPr id="9" name="Shape 436"/>
          <p:cNvSpPr txBox="1">
            <a:spLocks/>
          </p:cNvSpPr>
          <p:nvPr/>
        </p:nvSpPr>
        <p:spPr>
          <a:xfrm>
            <a:off x="8844071" y="5091412"/>
            <a:ext cx="3138114" cy="175364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indent="0">
              <a:spcBef>
                <a:spcPts val="0"/>
              </a:spcBef>
              <a:buFont typeface="Wingdings" panose="05000000000000000000" pitchFamily="2" charset="2"/>
              <a:buNone/>
              <a:defRPr sz="1200" b="1">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tx1">
                    <a:lumMod val="65000"/>
                    <a:lumOff val="35000"/>
                  </a:schemeClr>
                </a:solidFill>
              </a:rPr>
              <a:t>Project Cost of the ready solution: </a:t>
            </a:r>
          </a:p>
          <a:p>
            <a:r>
              <a:rPr lang="en-US" dirty="0" err="1">
                <a:solidFill>
                  <a:schemeClr val="tx1">
                    <a:lumMod val="65000"/>
                    <a:lumOff val="35000"/>
                  </a:schemeClr>
                </a:solidFill>
              </a:rPr>
              <a:t>Prcies</a:t>
            </a:r>
            <a:r>
              <a:rPr lang="ru-RU" dirty="0">
                <a:solidFill>
                  <a:schemeClr val="tx1">
                    <a:lumMod val="65000"/>
                    <a:lumOff val="35000"/>
                  </a:schemeClr>
                </a:solidFill>
              </a:rPr>
              <a:t>:</a:t>
            </a:r>
            <a:r>
              <a:rPr lang="en-US" dirty="0">
                <a:solidFill>
                  <a:schemeClr val="tx1">
                    <a:lumMod val="65000"/>
                    <a:lumOff val="35000"/>
                  </a:schemeClr>
                </a:solidFill>
              </a:rPr>
              <a:t> </a:t>
            </a:r>
          </a:p>
          <a:p>
            <a:pPr marL="171381" indent="-171381">
              <a:buFont typeface="Arial" panose="020B0604020202020204" pitchFamily="34" charset="0"/>
              <a:buChar char="•"/>
            </a:pPr>
            <a:r>
              <a:rPr lang="en-US" b="0" dirty="0"/>
              <a:t>Poster device </a:t>
            </a:r>
          </a:p>
          <a:p>
            <a:pPr marL="171381" indent="-171381">
              <a:buFont typeface="Arial" panose="020B0604020202020204" pitchFamily="34" charset="0"/>
              <a:buChar char="•"/>
            </a:pPr>
            <a:r>
              <a:rPr lang="en-US" b="0" dirty="0"/>
              <a:t>SW Prestigio </a:t>
            </a:r>
            <a:r>
              <a:rPr lang="en-US" b="0" dirty="0" err="1"/>
              <a:t>Addreality</a:t>
            </a:r>
            <a:r>
              <a:rPr lang="ru-RU" b="0" dirty="0">
                <a:solidFill>
                  <a:schemeClr val="tx1"/>
                </a:solidFill>
              </a:rPr>
              <a:t> </a:t>
            </a:r>
            <a:r>
              <a:rPr lang="en-US" b="0" dirty="0">
                <a:solidFill>
                  <a:schemeClr val="tx1"/>
                </a:solidFill>
              </a:rPr>
              <a:t>(subscription) - </a:t>
            </a:r>
          </a:p>
          <a:p>
            <a:pPr marL="171381" indent="-171381">
              <a:buFont typeface="Arial" panose="020B0604020202020204" pitchFamily="34" charset="0"/>
              <a:buChar char="•"/>
            </a:pPr>
            <a:endParaRPr lang="en-US" b="0" dirty="0">
              <a:solidFill>
                <a:schemeClr val="tx1"/>
              </a:solidFill>
            </a:endParaRPr>
          </a:p>
          <a:p>
            <a:r>
              <a:rPr lang="en-US" b="0" i="1" dirty="0">
                <a:solidFill>
                  <a:srgbClr val="FF0000"/>
                </a:solidFill>
              </a:rPr>
              <a:t>*       </a:t>
            </a:r>
            <a:r>
              <a:rPr lang="en-US" b="0" i="1" dirty="0">
                <a:solidFill>
                  <a:schemeClr val="tx1">
                    <a:lumMod val="65000"/>
                    <a:lumOff val="35000"/>
                  </a:schemeClr>
                </a:solidFill>
              </a:rPr>
              <a:t>With each purchase of Full Solution (IDS+SW) the buyer receives free 30 days-trial software use.</a:t>
            </a:r>
            <a:endParaRPr lang="ru-RU" b="0" i="1" dirty="0">
              <a:solidFill>
                <a:schemeClr val="tx1">
                  <a:lumMod val="65000"/>
                  <a:lumOff val="35000"/>
                </a:schemeClr>
              </a:solidFill>
            </a:endParaRPr>
          </a:p>
          <a:p>
            <a:endParaRPr lang="ru-RU" dirty="0">
              <a:solidFill>
                <a:srgbClr val="AF003C"/>
              </a:solidFill>
            </a:endParaRPr>
          </a:p>
        </p:txBody>
      </p:sp>
      <p:sp>
        <p:nvSpPr>
          <p:cNvPr id="10" name="Прямоугольник 8"/>
          <p:cNvSpPr/>
          <p:nvPr/>
        </p:nvSpPr>
        <p:spPr>
          <a:xfrm>
            <a:off x="4325975" y="1743555"/>
            <a:ext cx="4305485" cy="193823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200" b="1" dirty="0">
                <a:solidFill>
                  <a:schemeClr val="tx1">
                    <a:lumMod val="65000"/>
                    <a:lumOff val="35000"/>
                  </a:schemeClr>
                </a:solidFill>
                <a:latin typeface="Segoe UI Light" panose="020B0502040204020203" pitchFamily="34" charset="0"/>
                <a:ea typeface="Segoe UI" panose="020B0502040204020203" pitchFamily="34" charset="0"/>
                <a:cs typeface="Segoe UI" panose="020B0502040204020203" pitchFamily="34" charset="0"/>
              </a:rPr>
              <a:t>USE BENEFITS</a:t>
            </a:r>
          </a:p>
          <a:p>
            <a:endParaRPr lang="ru-RU"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endParaRPr>
          </a:p>
          <a:p>
            <a:pPr marL="171381" indent="-171381">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Bright juicy dynamic images in fast-moving environment</a:t>
            </a:r>
          </a:p>
          <a:p>
            <a:pPr marL="171381" indent="-171381">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Personalized content advertising depending on the user (gender, age)</a:t>
            </a:r>
          </a:p>
          <a:p>
            <a:pPr marL="171381" indent="-171381">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Interactive shopping navigation</a:t>
            </a:r>
          </a:p>
          <a:p>
            <a:pPr marL="171381" indent="-171381">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Automated remote update of content, promotions</a:t>
            </a:r>
          </a:p>
          <a:p>
            <a:pPr marL="171381" indent="-171381">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Displaying content on a schedule</a:t>
            </a:r>
          </a:p>
          <a:p>
            <a:pPr marL="171381" indent="-171381">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Impression Analytics</a:t>
            </a:r>
          </a:p>
          <a:p>
            <a:pPr marL="171381" indent="-171381">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Transparency of the device up to 87%</a:t>
            </a:r>
            <a:endParaRPr lang="ru-RU"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12" name="TextBox 11"/>
          <p:cNvSpPr txBox="1"/>
          <p:nvPr/>
        </p:nvSpPr>
        <p:spPr>
          <a:xfrm>
            <a:off x="4268899" y="1136641"/>
            <a:ext cx="7713287" cy="584547"/>
          </a:xfrm>
          <a:prstGeom prst="rect">
            <a:avLst/>
          </a:prstGeom>
          <a:noFill/>
        </p:spPr>
        <p:txBody>
          <a:bodyPr wrap="square" rtlCol="0">
            <a:spAutoFit/>
          </a:bodyPr>
          <a:lstStyle/>
          <a:p>
            <a:r>
              <a:rPr lang="en-US" sz="1599"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A new generation of Prestigio devices is a bright juicy and a live content aimed at attracting new visitors.</a:t>
            </a:r>
            <a:endParaRPr lang="ru-RU" sz="1599"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Пятно 1 1"/>
          <p:cNvSpPr/>
          <p:nvPr/>
        </p:nvSpPr>
        <p:spPr>
          <a:xfrm>
            <a:off x="8911990" y="5910305"/>
            <a:ext cx="350845" cy="345844"/>
          </a:xfrm>
          <a:prstGeom prst="irregularSeal1">
            <a:avLst/>
          </a:prstGeom>
          <a:solidFill>
            <a:srgbClr val="FFFF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799"/>
          </a:p>
        </p:txBody>
      </p:sp>
      <p:pic>
        <p:nvPicPr>
          <p:cNvPr id="15" name="Picture 2" descr="Related imag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465730" y="4107760"/>
            <a:ext cx="4298983" cy="2149492"/>
          </a:xfrm>
          <a:prstGeom prst="rect">
            <a:avLst/>
          </a:prstGeom>
          <a:noFill/>
          <a:extLst>
            <a:ext uri="{909E8E84-426E-40DD-AFC4-6F175D3DCCD1}">
              <a14:hiddenFill xmlns:a14="http://schemas.microsoft.com/office/drawing/2010/main">
                <a:solidFill>
                  <a:srgbClr val="FFFFFF"/>
                </a:solidFill>
              </a14:hiddenFill>
            </a:ext>
          </a:extLst>
        </p:spPr>
      </p:pic>
      <p:pic>
        <p:nvPicPr>
          <p:cNvPr id="16" name="Рисунок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67538" y="1963967"/>
            <a:ext cx="2216948" cy="2982736"/>
          </a:xfrm>
          <a:prstGeom prst="rect">
            <a:avLst/>
          </a:prstGeom>
        </p:spPr>
      </p:pic>
      <p:pic>
        <p:nvPicPr>
          <p:cNvPr id="17" name="Рисунок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1921" y="1049818"/>
            <a:ext cx="3574872" cy="2589240"/>
          </a:xfrm>
          <a:prstGeom prst="rect">
            <a:avLst/>
          </a:prstGeom>
        </p:spPr>
      </p:pic>
      <p:pic>
        <p:nvPicPr>
          <p:cNvPr id="18" name="Рисунок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0813" y="3345133"/>
            <a:ext cx="1364846" cy="1598592"/>
          </a:xfrm>
          <a:prstGeom prst="rect">
            <a:avLst/>
          </a:prstGeom>
        </p:spPr>
      </p:pic>
      <p:pic>
        <p:nvPicPr>
          <p:cNvPr id="19" name="Рисунок 11"/>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036793" y="4943725"/>
            <a:ext cx="1987371" cy="1734360"/>
          </a:xfrm>
          <a:prstGeom prst="rect">
            <a:avLst/>
          </a:prstGeom>
        </p:spPr>
      </p:pic>
    </p:spTree>
    <p:extLst>
      <p:ext uri="{BB962C8B-B14F-4D97-AF65-F5344CB8AC3E}">
        <p14:creationId xmlns:p14="http://schemas.microsoft.com/office/powerpoint/2010/main" val="3861194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Ukraine</a:t>
            </a:r>
          </a:p>
        </p:txBody>
      </p:sp>
      <p:sp>
        <p:nvSpPr>
          <p:cNvPr id="4" name="Content Placeholder 1"/>
          <p:cNvSpPr txBox="1">
            <a:spLocks/>
          </p:cNvSpPr>
          <p:nvPr/>
        </p:nvSpPr>
        <p:spPr>
          <a:xfrm>
            <a:off x="639192" y="1084065"/>
            <a:ext cx="4694238" cy="50704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Solution</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Complex solution consisting of</a:t>
            </a:r>
            <a:r>
              <a:rPr lang="ru-RU" sz="1600" dirty="0">
                <a:latin typeface="Segoe UI" panose="020B0502040204020203" pitchFamily="34" charset="0"/>
                <a:ea typeface="Segoe UI" panose="020B0502040204020203" pitchFamily="34" charset="0"/>
                <a:cs typeface="Segoe UI" panose="020B0502040204020203" pitchFamily="34" charset="0"/>
              </a:rPr>
              <a:t>:</a:t>
            </a:r>
          </a:p>
          <a:p>
            <a:pPr marL="0" indent="0">
              <a:buNone/>
            </a:pPr>
            <a:r>
              <a:rPr lang="en-US" sz="1600" dirty="0">
                <a:latin typeface="Segoe UI" panose="020B0502040204020203" pitchFamily="34" charset="0"/>
                <a:ea typeface="Segoe UI" panose="020B0502040204020203" pitchFamily="34" charset="0"/>
                <a:cs typeface="Segoe UI" panose="020B0502040204020203" pitchFamily="34" charset="0"/>
              </a:rPr>
              <a:t>PDSIN55WNN0L – 16 pcs</a:t>
            </a:r>
          </a:p>
          <a:p>
            <a:pPr marL="0" indent="0">
              <a:buNone/>
            </a:pPr>
            <a:r>
              <a:rPr lang="en-US" sz="1600" dirty="0">
                <a:latin typeface="Segoe UI" panose="020B0502040204020203" pitchFamily="34" charset="0"/>
                <a:ea typeface="Segoe UI" panose="020B0502040204020203" pitchFamily="34" charset="0"/>
                <a:cs typeface="Segoe UI" panose="020B0502040204020203" pitchFamily="34" charset="0"/>
              </a:rPr>
              <a:t>PDSIK55WNN0L – 4 pcs</a:t>
            </a:r>
          </a:p>
          <a:p>
            <a:pPr marL="0" indent="0">
              <a:buNone/>
            </a:pPr>
            <a:r>
              <a:rPr lang="en-US" sz="1600" dirty="0">
                <a:latin typeface="Segoe UI" panose="020B0502040204020203" pitchFamily="34" charset="0"/>
                <a:ea typeface="Segoe UI" panose="020B0502040204020203" pitchFamily="34" charset="0"/>
                <a:cs typeface="Segoe UI" panose="020B0502040204020203" pitchFamily="34" charset="0"/>
              </a:rPr>
              <a:t>PDSIK43CWT6P – 2 pcs</a:t>
            </a:r>
          </a:p>
          <a:p>
            <a:pPr marL="0" indent="0">
              <a:buNone/>
            </a:pPr>
            <a:r>
              <a:rPr lang="en-US" sz="1600" dirty="0">
                <a:latin typeface="Segoe UI" panose="020B0502040204020203" pitchFamily="34" charset="0"/>
                <a:ea typeface="Segoe UI" panose="020B0502040204020203" pitchFamily="34" charset="0"/>
                <a:cs typeface="Segoe UI" panose="020B0502040204020203" pitchFamily="34" charset="0"/>
              </a:rPr>
              <a:t>PMB528L652 – 1pc</a:t>
            </a: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Client</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Government</a:t>
            </a:r>
            <a:r>
              <a:rPr lang="ru-RU" sz="1600"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Academy </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Business need</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video content placement</a:t>
            </a:r>
            <a:r>
              <a:rPr lang="ru-RU" sz="1600"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from room surveillance cameras, info points </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Sales channel</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via integrator</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Decision maker</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dirty="0">
                <a:latin typeface="Segoe UI" panose="020B0502040204020203" pitchFamily="34" charset="0"/>
                <a:ea typeface="Segoe UI" panose="020B0502040204020203" pitchFamily="34" charset="0"/>
                <a:cs typeface="Segoe UI" panose="020B0502040204020203" pitchFamily="34" charset="0"/>
              </a:rPr>
              <a:t> Director</a:t>
            </a:r>
          </a:p>
          <a:p>
            <a:pPr marL="0" indent="0">
              <a:buFont typeface="Arial" pitchFamily="34" charset="0"/>
              <a:buNone/>
            </a:pP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2234" t="14939" r="18879" b="2840"/>
          <a:stretch/>
        </p:blipFill>
        <p:spPr>
          <a:xfrm>
            <a:off x="5214407" y="1291060"/>
            <a:ext cx="6361217" cy="4656483"/>
          </a:xfrm>
          <a:prstGeom prst="rect">
            <a:avLst/>
          </a:prstGeom>
        </p:spPr>
      </p:pic>
    </p:spTree>
    <p:extLst>
      <p:ext uri="{BB962C8B-B14F-4D97-AF65-F5344CB8AC3E}">
        <p14:creationId xmlns:p14="http://schemas.microsoft.com/office/powerpoint/2010/main" val="2204784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Poland</a:t>
            </a:r>
          </a:p>
        </p:txBody>
      </p:sp>
      <p:sp>
        <p:nvSpPr>
          <p:cNvPr id="4" name="Content Placeholder 1"/>
          <p:cNvSpPr txBox="1">
            <a:spLocks/>
          </p:cNvSpPr>
          <p:nvPr/>
        </p:nvSpPr>
        <p:spPr>
          <a:xfrm>
            <a:off x="639192" y="1084065"/>
            <a:ext cx="4694238" cy="5070475"/>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Segoe UI" panose="020B0502040204020203" pitchFamily="34" charset="0"/>
                <a:ea typeface="Segoe UI" panose="020B0502040204020203" pitchFamily="34" charset="0"/>
                <a:cs typeface="Segoe UI" panose="020B0502040204020203" pitchFamily="34" charset="0"/>
              </a:rPr>
              <a:t>Solution</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25 units of Prestigio Solutions 43” Tilted Totems powered by specialized Digital Signage Software</a:t>
            </a: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Client</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Supercar show in Warsaw</a:t>
            </a:r>
          </a:p>
          <a:p>
            <a:pPr marL="0" indent="0">
              <a:buNone/>
            </a:pPr>
            <a:r>
              <a:rPr lang="en-US" sz="1600" b="1" dirty="0">
                <a:latin typeface="Segoe UI" panose="020B0502040204020203" pitchFamily="34" charset="0"/>
                <a:ea typeface="Segoe UI" panose="020B0502040204020203" pitchFamily="34" charset="0"/>
                <a:cs typeface="Segoe UI" panose="020B0502040204020203" pitchFamily="34" charset="0"/>
              </a:rPr>
              <a:t>Business need</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provide an information system at the show and enable visitors to dive deeper into the world of exclusive cars.</a:t>
            </a:r>
          </a:p>
          <a:p>
            <a:pPr marL="0" indent="0">
              <a:buFont typeface="Arial" pitchFamily="34" charset="0"/>
              <a:buNone/>
            </a:pPr>
            <a:endParaRPr lang="en-US" sz="1600" dirty="0">
              <a:latin typeface="Segoe UI" panose="020B0502040204020203" pitchFamily="34" charset="0"/>
              <a:ea typeface="Segoe UI" panose="020B0502040204020203" pitchFamily="34" charset="0"/>
              <a:cs typeface="Segoe UI" panose="020B0502040204020203" pitchFamily="34" charset="0"/>
              <a:hlinkClick r:id="rId2"/>
            </a:endParaRPr>
          </a:p>
          <a:p>
            <a:pPr marL="0" indent="0">
              <a:buFont typeface="Arial" pitchFamily="34" charset="0"/>
              <a:buNone/>
            </a:pPr>
            <a:r>
              <a:rPr lang="en-US" sz="1600" i="1" dirty="0">
                <a:latin typeface="Segoe UI"/>
                <a:ea typeface="Segoe UI" panose="020B0502040204020203" pitchFamily="34" charset="0"/>
                <a:cs typeface="Segoe UI"/>
                <a:hlinkClick r:id="rId3"/>
              </a:rPr>
              <a:t>Link</a:t>
            </a:r>
            <a:r>
              <a:rPr lang="en-US" sz="1600" i="1" dirty="0">
                <a:latin typeface="Segoe UI"/>
                <a:ea typeface="Segoe UI" panose="020B0502040204020203" pitchFamily="34" charset="0"/>
                <a:cs typeface="Segoe UI"/>
              </a:rPr>
              <a:t> to the video</a:t>
            </a:r>
          </a:p>
          <a:p>
            <a:pPr marL="0" indent="0">
              <a:buFont typeface="Arial" pitchFamily="34" charset="0"/>
              <a:buNone/>
            </a:pP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0392" y="2505808"/>
            <a:ext cx="6886178" cy="3802752"/>
          </a:xfrm>
          <a:prstGeom prst="rect">
            <a:avLst/>
          </a:prstGeom>
        </p:spPr>
      </p:pic>
    </p:spTree>
    <p:extLst>
      <p:ext uri="{BB962C8B-B14F-4D97-AF65-F5344CB8AC3E}">
        <p14:creationId xmlns:p14="http://schemas.microsoft.com/office/powerpoint/2010/main" val="1175688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Czech Republic</a:t>
            </a:r>
          </a:p>
        </p:txBody>
      </p:sp>
      <p:sp>
        <p:nvSpPr>
          <p:cNvPr id="4" name="Content Placeholder 1"/>
          <p:cNvSpPr txBox="1">
            <a:spLocks/>
          </p:cNvSpPr>
          <p:nvPr/>
        </p:nvSpPr>
        <p:spPr>
          <a:xfrm>
            <a:off x="639192" y="1084065"/>
            <a:ext cx="4694238" cy="5070475"/>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Segoe UI" panose="020B0502040204020203" pitchFamily="34" charset="0"/>
                <a:ea typeface="Segoe UI" panose="020B0502040204020203" pitchFamily="34" charset="0"/>
                <a:cs typeface="Segoe UI" panose="020B0502040204020203" pitchFamily="34" charset="0"/>
              </a:rPr>
              <a:t>Business need</a:t>
            </a:r>
            <a:r>
              <a:rPr lang="ru-RU" sz="1600" b="1" dirty="0">
                <a:latin typeface="Segoe UI" panose="020B0502040204020203" pitchFamily="34" charset="0"/>
                <a:ea typeface="Segoe UI" panose="020B0502040204020203" pitchFamily="34" charset="0"/>
                <a:cs typeface="Segoe UI" panose="020B0502040204020203" pitchFamily="34" charset="0"/>
              </a:rPr>
              <a:t>:</a:t>
            </a:r>
            <a:endParaRPr lang="en-US" sz="1600" b="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US" sz="1600" dirty="0">
                <a:latin typeface="Segoe UI" panose="020B0502040204020203" pitchFamily="34" charset="0"/>
                <a:ea typeface="Segoe UI" panose="020B0502040204020203" pitchFamily="34" charset="0"/>
                <a:cs typeface="Segoe UI" panose="020B0502040204020203" pitchFamily="34" charset="0"/>
              </a:rPr>
              <a:t>Turnkey solution showroom in the biggest IT retail in Czech. Positioning Prestigio Solutions products as a comprehensive solution for business, education, videoconferencing.</a:t>
            </a:r>
            <a:endParaRPr lang="en-US" sz="1600" dirty="0">
              <a:latin typeface="Segoe UI"/>
              <a:ea typeface="Segoe UI" panose="020B0502040204020203" pitchFamily="34" charset="0"/>
              <a:cs typeface="Segoe UI"/>
            </a:endParaRPr>
          </a:p>
          <a:p>
            <a:pPr marL="0" indent="0">
              <a:buNone/>
            </a:pPr>
            <a:endParaRPr lang="en-US" sz="1600" b="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US" sz="1600" b="1" dirty="0">
                <a:latin typeface="Segoe UI" panose="020B0502040204020203" pitchFamily="34" charset="0"/>
                <a:ea typeface="Segoe UI" panose="020B0502040204020203" pitchFamily="34" charset="0"/>
                <a:cs typeface="Segoe UI" panose="020B0502040204020203" pitchFamily="34" charset="0"/>
              </a:rPr>
              <a:t>Client</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dirty="0" err="1">
                <a:latin typeface="Segoe UI" panose="020B0502040204020203" pitchFamily="34" charset="0"/>
                <a:ea typeface="Segoe UI" panose="020B0502040204020203" pitchFamily="34" charset="0"/>
                <a:cs typeface="Segoe UI" panose="020B0502040204020203" pitchFamily="34" charset="0"/>
              </a:rPr>
              <a:t>Alza</a:t>
            </a:r>
            <a:r>
              <a:rPr lang="en-US" sz="1600" dirty="0">
                <a:latin typeface="Segoe UI" panose="020B0502040204020203" pitchFamily="34" charset="0"/>
                <a:ea typeface="Segoe UI" panose="020B0502040204020203" pitchFamily="34" charset="0"/>
                <a:cs typeface="Segoe UI" panose="020B0502040204020203" pitchFamily="34" charset="0"/>
              </a:rPr>
              <a:t> Showroom, Prague</a:t>
            </a:r>
          </a:p>
          <a:p>
            <a:pPr marL="0" indent="0">
              <a:buNone/>
            </a:pPr>
            <a:endParaRPr lang="en-US" sz="1600" b="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US" sz="1600" b="1" dirty="0">
                <a:latin typeface="Segoe UI" panose="020B0502040204020203" pitchFamily="34" charset="0"/>
                <a:ea typeface="Segoe UI" panose="020B0502040204020203" pitchFamily="34" charset="0"/>
                <a:cs typeface="Segoe UI" panose="020B0502040204020203" pitchFamily="34" charset="0"/>
              </a:rPr>
              <a:t>Solution</a:t>
            </a:r>
            <a:r>
              <a:rPr lang="ru-RU" sz="1600" b="1" dirty="0">
                <a:latin typeface="Segoe UI" panose="020B0502040204020203" pitchFamily="34" charset="0"/>
                <a:ea typeface="Segoe UI" panose="020B0502040204020203" pitchFamily="34" charset="0"/>
                <a:cs typeface="Segoe UI" panose="020B0502040204020203" pitchFamily="34" charset="0"/>
              </a:rPr>
              <a:t>: </a:t>
            </a:r>
          </a:p>
          <a:p>
            <a:r>
              <a:rPr lang="en-US" sz="1600" dirty="0" err="1">
                <a:latin typeface="Segoe UI" panose="020B0502040204020203" pitchFamily="34" charset="0"/>
                <a:cs typeface="Segoe UI" panose="020B0502040204020203" pitchFamily="34" charset="0"/>
              </a:rPr>
              <a:t>Multiboard</a:t>
            </a:r>
            <a:r>
              <a:rPr lang="en-US" sz="1600" dirty="0">
                <a:latin typeface="Segoe UI" panose="020B0502040204020203" pitchFamily="34" charset="0"/>
                <a:cs typeface="Segoe UI" panose="020B0502040204020203" pitchFamily="34" charset="0"/>
              </a:rPr>
              <a:t> Prime 75" </a:t>
            </a:r>
            <a:r>
              <a:rPr lang="ru-RU" sz="1600"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PMBWMK Windows Hello Camera, </a:t>
            </a:r>
            <a:endParaRPr lang="ru-RU"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13MP UHD camera,</a:t>
            </a:r>
            <a:endParaRPr lang="ru-RU"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Collaboration Bar ALFA, </a:t>
            </a:r>
            <a:endParaRPr lang="ru-RU"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4K PTZ camera, </a:t>
            </a:r>
            <a:endParaRPr lang="ru-RU"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Speakerphone ALFA</a:t>
            </a:r>
          </a:p>
          <a:p>
            <a:pPr marL="0" indent="0">
              <a:buNone/>
            </a:pPr>
            <a:endParaRPr lang="en-US" sz="1600" b="1"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en-US" sz="1600" b="1"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Рисунок 20">
            <a:extLst>
              <a:ext uri="{FF2B5EF4-FFF2-40B4-BE49-F238E27FC236}">
                <a16:creationId xmlns:a16="http://schemas.microsoft.com/office/drawing/2014/main" id="{3914E87B-3774-41D6-BA8A-193EB0C4A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1679" y="0"/>
            <a:ext cx="5145558" cy="6858000"/>
          </a:xfrm>
          <a:prstGeom prst="rect">
            <a:avLst/>
          </a:prstGeom>
        </p:spPr>
      </p:pic>
    </p:spTree>
    <p:extLst>
      <p:ext uri="{BB962C8B-B14F-4D97-AF65-F5344CB8AC3E}">
        <p14:creationId xmlns:p14="http://schemas.microsoft.com/office/powerpoint/2010/main" val="3745212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Poland</a:t>
            </a:r>
          </a:p>
        </p:txBody>
      </p:sp>
      <p:sp>
        <p:nvSpPr>
          <p:cNvPr id="4" name="Content Placeholder 1"/>
          <p:cNvSpPr txBox="1">
            <a:spLocks/>
          </p:cNvSpPr>
          <p:nvPr/>
        </p:nvSpPr>
        <p:spPr>
          <a:xfrm>
            <a:off x="639192" y="1390561"/>
            <a:ext cx="4694238" cy="5070475"/>
          </a:xfrm>
          <a:prstGeom prst="rect">
            <a:avLst/>
          </a:prstGeom>
        </p:spPr>
        <p:txBody>
          <a:bodyPr vert="horz" lIns="91440" tIns="45720" rIns="91440" bIns="45720" rtlCol="0" anchor="t">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00" b="1" dirty="0">
                <a:latin typeface="Segoe UI" panose="020B0502040204020203" pitchFamily="34" charset="0"/>
                <a:ea typeface="Segoe UI" panose="020B0502040204020203" pitchFamily="34" charset="0"/>
                <a:cs typeface="Segoe UI" panose="020B0502040204020203" pitchFamily="34" charset="0"/>
              </a:rPr>
              <a:t>Business need</a:t>
            </a:r>
            <a:r>
              <a:rPr lang="ru-RU" sz="1700" b="1" dirty="0">
                <a:latin typeface="Segoe UI" panose="020B0502040204020203" pitchFamily="34" charset="0"/>
                <a:ea typeface="Segoe UI" panose="020B0502040204020203" pitchFamily="34" charset="0"/>
                <a:cs typeface="Segoe UI" panose="020B0502040204020203" pitchFamily="34" charset="0"/>
              </a:rPr>
              <a:t>:</a:t>
            </a:r>
            <a:endParaRPr lang="en-US" sz="1700" b="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US" sz="1700" dirty="0">
                <a:latin typeface="Segoe UI" panose="020B0502040204020203" pitchFamily="34" charset="0"/>
                <a:cs typeface="Segoe UI" panose="020B0502040204020203" pitchFamily="34" charset="0"/>
              </a:rPr>
              <a:t>Classic Meeting Room with full functionality from Prestigio Solutions equipment &amp; Software</a:t>
            </a:r>
          </a:p>
          <a:p>
            <a:pPr marL="0" indent="0">
              <a:buNone/>
            </a:pPr>
            <a:endParaRPr lang="ru-RU" sz="1700" b="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US" sz="1700" b="1" dirty="0">
                <a:latin typeface="Segoe UI" panose="020B0502040204020203" pitchFamily="34" charset="0"/>
                <a:ea typeface="Segoe UI" panose="020B0502040204020203" pitchFamily="34" charset="0"/>
                <a:cs typeface="Segoe UI" panose="020B0502040204020203" pitchFamily="34" charset="0"/>
              </a:rPr>
              <a:t>Client</a:t>
            </a:r>
            <a:r>
              <a:rPr lang="ru-RU" sz="1700" b="1" dirty="0">
                <a:latin typeface="Segoe UI" panose="020B0502040204020203" pitchFamily="34" charset="0"/>
                <a:ea typeface="Segoe UI" panose="020B0502040204020203" pitchFamily="34" charset="0"/>
                <a:cs typeface="Segoe UI" panose="020B0502040204020203" pitchFamily="34" charset="0"/>
              </a:rPr>
              <a:t>:</a:t>
            </a:r>
            <a:endParaRPr lang="en-US" sz="1700" b="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US" sz="1700" dirty="0">
                <a:latin typeface="Segoe UI" panose="020B0502040204020203" pitchFamily="34" charset="0"/>
                <a:cs typeface="Segoe UI" panose="020B0502040204020203" pitchFamily="34" charset="0"/>
              </a:rPr>
              <a:t>Currency.com, crypto platform</a:t>
            </a:r>
          </a:p>
          <a:p>
            <a:pPr marL="0" indent="0">
              <a:buNone/>
            </a:pPr>
            <a:endParaRPr lang="ru-RU" sz="1700" b="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US" sz="1700" b="1" dirty="0">
                <a:latin typeface="Segoe UI" panose="020B0502040204020203" pitchFamily="34" charset="0"/>
                <a:ea typeface="Segoe UI" panose="020B0502040204020203" pitchFamily="34" charset="0"/>
                <a:cs typeface="Segoe UI" panose="020B0502040204020203" pitchFamily="34" charset="0"/>
              </a:rPr>
              <a:t>Solution</a:t>
            </a:r>
            <a:r>
              <a:rPr lang="ru-RU" sz="1700" b="1" dirty="0">
                <a:latin typeface="Segoe UI" panose="020B0502040204020203" pitchFamily="34" charset="0"/>
                <a:ea typeface="Segoe UI" panose="020B0502040204020203" pitchFamily="34" charset="0"/>
                <a:cs typeface="Segoe UI" panose="020B0502040204020203" pitchFamily="34" charset="0"/>
              </a:rPr>
              <a:t>: </a:t>
            </a:r>
            <a:endParaRPr lang="en-US" sz="1700" b="1" dirty="0">
              <a:latin typeface="Segoe UI" panose="020B0502040204020203" pitchFamily="34" charset="0"/>
              <a:ea typeface="Segoe UI" panose="020B0502040204020203" pitchFamily="34" charset="0"/>
              <a:cs typeface="Segoe UI" panose="020B0502040204020203" pitchFamily="34" charset="0"/>
            </a:endParaRPr>
          </a:p>
          <a:p>
            <a:r>
              <a:rPr lang="en-US" sz="1700" dirty="0" err="1">
                <a:latin typeface="Segoe UI" panose="020B0502040204020203" pitchFamily="34" charset="0"/>
                <a:cs typeface="Segoe UI" panose="020B0502040204020203" pitchFamily="34" charset="0"/>
              </a:rPr>
              <a:t>Multiboard</a:t>
            </a:r>
            <a:r>
              <a:rPr lang="en-US" sz="1700" dirty="0">
                <a:latin typeface="Segoe UI" panose="020B0502040204020203" pitchFamily="34" charset="0"/>
                <a:cs typeface="Segoe UI" panose="020B0502040204020203" pitchFamily="34" charset="0"/>
              </a:rPr>
              <a:t> Prime Series 75"</a:t>
            </a:r>
          </a:p>
          <a:p>
            <a:r>
              <a:rPr lang="en-US" sz="1700" dirty="0">
                <a:latin typeface="Segoe UI" panose="020B0502040204020203" pitchFamily="34" charset="0"/>
                <a:cs typeface="Segoe UI" panose="020B0502040204020203" pitchFamily="34" charset="0"/>
              </a:rPr>
              <a:t>Stand &amp; Wall Mount kit</a:t>
            </a:r>
          </a:p>
          <a:p>
            <a:r>
              <a:rPr lang="en-US" sz="1700" dirty="0">
                <a:latin typeface="Segoe UI" panose="020B0502040204020203" pitchFamily="34" charset="0"/>
                <a:cs typeface="Segoe UI" panose="020B0502040204020203" pitchFamily="34" charset="0"/>
              </a:rPr>
              <a:t>Collaboration Bar Alpha</a:t>
            </a:r>
          </a:p>
          <a:p>
            <a:r>
              <a:rPr lang="en-US" sz="1700" dirty="0">
                <a:latin typeface="Segoe UI" panose="020B0502040204020203" pitchFamily="34" charset="0"/>
                <a:cs typeface="Segoe UI" panose="020B0502040204020203" pitchFamily="34" charset="0"/>
              </a:rPr>
              <a:t>Speakerphone Alpha</a:t>
            </a:r>
          </a:p>
          <a:p>
            <a:r>
              <a:rPr lang="en-US" sz="1700" dirty="0" err="1">
                <a:latin typeface="Segoe UI" panose="020B0502040204020203" pitchFamily="34" charset="0"/>
                <a:cs typeface="Segoe UI" panose="020B0502040204020203" pitchFamily="34" charset="0"/>
              </a:rPr>
              <a:t>JoinU</a:t>
            </a:r>
            <a:r>
              <a:rPr lang="en-US" sz="1700" dirty="0">
                <a:latin typeface="Segoe UI" panose="020B0502040204020203" pitchFamily="34" charset="0"/>
                <a:cs typeface="Segoe UI" panose="020B0502040204020203" pitchFamily="34" charset="0"/>
              </a:rPr>
              <a:t> Software</a:t>
            </a:r>
          </a:p>
          <a:p>
            <a:pPr marL="0" indent="0">
              <a:buNone/>
            </a:pPr>
            <a:endParaRPr lang="en-US" sz="1700" b="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US" sz="1700" b="1" dirty="0">
                <a:latin typeface="Segoe UI" panose="020B0502040204020203" pitchFamily="34" charset="0"/>
                <a:ea typeface="Segoe UI" panose="020B0502040204020203" pitchFamily="34" charset="0"/>
                <a:cs typeface="Segoe UI" panose="020B0502040204020203" pitchFamily="34" charset="0"/>
              </a:rPr>
              <a:t>Feedback</a:t>
            </a:r>
            <a:r>
              <a:rPr lang="ru-RU" sz="1700" b="1" dirty="0">
                <a:latin typeface="Segoe UI" panose="020B0502040204020203" pitchFamily="34" charset="0"/>
                <a:ea typeface="Segoe UI" panose="020B0502040204020203" pitchFamily="34" charset="0"/>
                <a:cs typeface="Segoe UI" panose="020B0502040204020203" pitchFamily="34" charset="0"/>
              </a:rPr>
              <a:t>:</a:t>
            </a:r>
            <a:endParaRPr lang="en-US" sz="1700" b="1"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US" sz="1700" dirty="0">
                <a:latin typeface="Segoe UI" panose="020B0502040204020203" pitchFamily="34" charset="0"/>
                <a:ea typeface="Segoe UI" panose="020B0502040204020203" pitchFamily="34" charset="0"/>
                <a:cs typeface="Segoe UI" panose="020B0502040204020203" pitchFamily="34" charset="0"/>
              </a:rPr>
              <a:t>Client gets a conference room with full audio-visual solution together with dedicated software.</a:t>
            </a:r>
          </a:p>
          <a:p>
            <a:pPr marL="0" indent="0">
              <a:buNone/>
            </a:pPr>
            <a:endParaRPr lang="en-US" sz="1700" i="1" dirty="0">
              <a:latin typeface="Segoe UI"/>
              <a:ea typeface="Segoe UI" panose="020B0502040204020203" pitchFamily="34" charset="0"/>
              <a:cs typeface="Segoe UI"/>
            </a:endParaRPr>
          </a:p>
          <a:p>
            <a:pPr marL="0" indent="0">
              <a:buFont typeface="Arial" pitchFamily="34" charset="0"/>
              <a:buNone/>
            </a:pPr>
            <a:endParaRPr lang="en-US" sz="17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ru-RU" sz="1700" dirty="0">
              <a:latin typeface="Segoe UI" panose="020B0502040204020203" pitchFamily="34" charset="0"/>
              <a:ea typeface="Segoe UI" panose="020B0502040204020203" pitchFamily="34" charset="0"/>
              <a:cs typeface="Segoe UI" panose="020B0502040204020203" pitchFamily="34" charset="0"/>
            </a:endParaRPr>
          </a:p>
          <a:p>
            <a:pPr marL="0" indent="0">
              <a:buNone/>
            </a:pPr>
            <a:endParaRPr lang="ru-RU" sz="1700" dirty="0">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55DF1E4-6506-4B16-88E7-A343938A86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1613" y="1390561"/>
            <a:ext cx="6614414" cy="4960811"/>
          </a:xfrm>
          <a:prstGeom prst="rect">
            <a:avLst/>
          </a:prstGeom>
        </p:spPr>
      </p:pic>
    </p:spTree>
    <p:extLst>
      <p:ext uri="{BB962C8B-B14F-4D97-AF65-F5344CB8AC3E}">
        <p14:creationId xmlns:p14="http://schemas.microsoft.com/office/powerpoint/2010/main" val="338680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Cyprus</a:t>
            </a:r>
          </a:p>
        </p:txBody>
      </p:sp>
      <p:sp>
        <p:nvSpPr>
          <p:cNvPr id="4" name="Content Placeholder 1"/>
          <p:cNvSpPr txBox="1">
            <a:spLocks/>
          </p:cNvSpPr>
          <p:nvPr/>
        </p:nvSpPr>
        <p:spPr>
          <a:xfrm>
            <a:off x="639192" y="1084065"/>
            <a:ext cx="4694238" cy="50704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Solution</a:t>
            </a:r>
            <a:r>
              <a:rPr lang="ru-RU" sz="1600" b="1" dirty="0">
                <a:latin typeface="Segoe UI" panose="020B0502040204020203" pitchFamily="34" charset="0"/>
                <a:ea typeface="Segoe UI" panose="020B0502040204020203" pitchFamily="34" charset="0"/>
                <a:cs typeface="Segoe UI" panose="020B0502040204020203" pitchFamily="34" charset="0"/>
              </a:rPr>
              <a:t>: </a:t>
            </a:r>
            <a:endParaRPr lang="en-US" sz="1600" b="1" dirty="0">
              <a:latin typeface="Segoe UI" panose="020B0502040204020203" pitchFamily="34" charset="0"/>
              <a:ea typeface="Segoe UI" panose="020B0502040204020203" pitchFamily="34" charset="0"/>
              <a:cs typeface="Segoe UI" panose="020B0502040204020203" pitchFamily="34" charset="0"/>
            </a:endParaRPr>
          </a:p>
          <a:p>
            <a:r>
              <a:rPr lang="en-US" sz="1600" dirty="0" err="1">
                <a:latin typeface="Segoe UI" panose="020B0502040204020203" pitchFamily="34" charset="0"/>
                <a:ea typeface="Segoe UI" panose="020B0502040204020203" pitchFamily="34" charset="0"/>
                <a:cs typeface="Segoe UI" panose="020B0502040204020203" pitchFamily="34" charset="0"/>
              </a:rPr>
              <a:t>Multiboard</a:t>
            </a:r>
            <a:r>
              <a:rPr lang="en-US" sz="1600" dirty="0">
                <a:latin typeface="Segoe UI" panose="020B0502040204020203" pitchFamily="34" charset="0"/>
                <a:ea typeface="Segoe UI" panose="020B0502040204020203" pitchFamily="34" charset="0"/>
                <a:cs typeface="Segoe UI" panose="020B0502040204020203" pitchFamily="34" charset="0"/>
              </a:rPr>
              <a:t> 65” and 86” Prime Series</a:t>
            </a:r>
          </a:p>
          <a:p>
            <a:r>
              <a:rPr lang="en-US" sz="1600" dirty="0" err="1">
                <a:latin typeface="Segoe UI" panose="020B0502040204020203" pitchFamily="34" charset="0"/>
                <a:ea typeface="Segoe UI" panose="020B0502040204020203" pitchFamily="34" charset="0"/>
                <a:cs typeface="Segoe UI" panose="020B0502040204020203" pitchFamily="34" charset="0"/>
              </a:rPr>
              <a:t>JoinU</a:t>
            </a:r>
            <a:r>
              <a:rPr lang="en-US" sz="1600" dirty="0">
                <a:latin typeface="Segoe UI" panose="020B0502040204020203" pitchFamily="34" charset="0"/>
                <a:ea typeface="Segoe UI" panose="020B0502040204020203" pitchFamily="34" charset="0"/>
                <a:cs typeface="Segoe UI" panose="020B0502040204020203" pitchFamily="34" charset="0"/>
              </a:rPr>
              <a:t> 1 year license</a:t>
            </a: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None/>
            </a:pPr>
            <a:r>
              <a:rPr lang="en-US" sz="1600" b="1" dirty="0">
                <a:latin typeface="Segoe UI" panose="020B0502040204020203" pitchFamily="34" charset="0"/>
                <a:ea typeface="Segoe UI" panose="020B0502040204020203" pitchFamily="34" charset="0"/>
                <a:cs typeface="Segoe UI" panose="020B0502040204020203" pitchFamily="34" charset="0"/>
              </a:rPr>
              <a:t>Client</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VERTEX INVESTMENT ASSETS, Financial market</a:t>
            </a: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Business need</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equip conference rooms with comprehensive solution</a:t>
            </a:r>
          </a:p>
          <a:p>
            <a:pPr marL="0" indent="0">
              <a:buNone/>
            </a:pPr>
            <a:r>
              <a:rPr lang="en-US" sz="1600" b="1" dirty="0">
                <a:latin typeface="Segoe UI" panose="020B0502040204020203" pitchFamily="34" charset="0"/>
                <a:ea typeface="Segoe UI" panose="020B0502040204020203" pitchFamily="34" charset="0"/>
                <a:cs typeface="Segoe UI" panose="020B0502040204020203" pitchFamily="34" charset="0"/>
              </a:rPr>
              <a:t>Decision maker</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dirty="0">
                <a:latin typeface="Segoe UI" panose="020B0502040204020203" pitchFamily="34" charset="0"/>
                <a:ea typeface="Segoe UI" panose="020B0502040204020203" pitchFamily="34" charset="0"/>
                <a:cs typeface="Segoe UI" panose="020B0502040204020203" pitchFamily="34" charset="0"/>
              </a:rPr>
              <a:t> </a:t>
            </a:r>
            <a:r>
              <a:rPr lang="ru-RU" sz="1600" dirty="0">
                <a:latin typeface="Segoe UI" panose="020B0502040204020203" pitchFamily="34" charset="0"/>
                <a:cs typeface="Segoe UI" panose="020B0502040204020203" pitchFamily="34" charset="0"/>
              </a:rPr>
              <a:t>СЕО</a:t>
            </a: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0336ADFB-10B3-475D-85BF-15AACD15FC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4792" y="1317811"/>
            <a:ext cx="4673600" cy="3505200"/>
          </a:xfrm>
          <a:prstGeom prst="rect">
            <a:avLst/>
          </a:prstGeom>
        </p:spPr>
      </p:pic>
      <p:pic>
        <p:nvPicPr>
          <p:cNvPr id="8" name="Picture 7">
            <a:extLst>
              <a:ext uri="{FF2B5EF4-FFF2-40B4-BE49-F238E27FC236}">
                <a16:creationId xmlns:a16="http://schemas.microsoft.com/office/drawing/2014/main" id="{68F97116-A7CC-4FD7-A595-93B40AF29B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528" y="3429000"/>
            <a:ext cx="4426184" cy="3319638"/>
          </a:xfrm>
          <a:prstGeom prst="rect">
            <a:avLst/>
          </a:prstGeom>
        </p:spPr>
      </p:pic>
    </p:spTree>
    <p:extLst>
      <p:ext uri="{BB962C8B-B14F-4D97-AF65-F5344CB8AC3E}">
        <p14:creationId xmlns:p14="http://schemas.microsoft.com/office/powerpoint/2010/main" val="2399356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639192" y="156099"/>
            <a:ext cx="9042400"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lnSpc>
                <a:spcPct val="90000"/>
              </a:lnSpc>
              <a:buFont typeface="Arial" pitchFamily="34" charset="0"/>
              <a:buNone/>
            </a:pPr>
            <a:r>
              <a:rPr lang="en-US" sz="2600" b="1" dirty="0">
                <a:solidFill>
                  <a:srgbClr val="3C4F99"/>
                </a:solidFill>
                <a:latin typeface="Segoe UI" panose="020B0502040204020203" pitchFamily="34" charset="0"/>
                <a:ea typeface="Inter" panose="020B0502030000000004" pitchFamily="34" charset="0"/>
                <a:cs typeface="Segoe UI" panose="020B0502040204020203" pitchFamily="34" charset="0"/>
              </a:rPr>
              <a:t>Cyprus</a:t>
            </a:r>
          </a:p>
        </p:txBody>
      </p:sp>
      <p:sp>
        <p:nvSpPr>
          <p:cNvPr id="4" name="Content Placeholder 1"/>
          <p:cNvSpPr txBox="1">
            <a:spLocks/>
          </p:cNvSpPr>
          <p:nvPr/>
        </p:nvSpPr>
        <p:spPr>
          <a:xfrm>
            <a:off x="639192" y="1084065"/>
            <a:ext cx="4694238" cy="50704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Solution</a:t>
            </a:r>
            <a:r>
              <a:rPr lang="ru-RU" sz="1600" b="1" dirty="0">
                <a:latin typeface="Segoe UI" panose="020B0502040204020203" pitchFamily="34" charset="0"/>
                <a:ea typeface="Segoe UI" panose="020B0502040204020203" pitchFamily="34" charset="0"/>
                <a:cs typeface="Segoe UI" panose="020B0502040204020203" pitchFamily="34" charset="0"/>
              </a:rPr>
              <a:t>: </a:t>
            </a:r>
            <a:endParaRPr lang="en-US" sz="1600" b="1" dirty="0">
              <a:latin typeface="Segoe UI" panose="020B0502040204020203" pitchFamily="34" charset="0"/>
              <a:ea typeface="Segoe UI" panose="020B0502040204020203" pitchFamily="34" charset="0"/>
              <a:cs typeface="Segoe UI" panose="020B0502040204020203" pitchFamily="34" charset="0"/>
            </a:endParaRPr>
          </a:p>
          <a:p>
            <a:r>
              <a:rPr lang="en-US" sz="1600" dirty="0" err="1">
                <a:latin typeface="Segoe UI" panose="020B0502040204020203" pitchFamily="34" charset="0"/>
                <a:ea typeface="Segoe UI" panose="020B0502040204020203" pitchFamily="34" charset="0"/>
                <a:cs typeface="Segoe UI" panose="020B0502040204020203" pitchFamily="34" charset="0"/>
              </a:rPr>
              <a:t>Multiboard</a:t>
            </a:r>
            <a:r>
              <a:rPr lang="en-US" sz="1600" dirty="0">
                <a:latin typeface="Segoe UI" panose="020B0502040204020203" pitchFamily="34" charset="0"/>
                <a:ea typeface="Segoe UI" panose="020B0502040204020203" pitchFamily="34" charset="0"/>
                <a:cs typeface="Segoe UI" panose="020B0502040204020203" pitchFamily="34" charset="0"/>
              </a:rPr>
              <a:t> 65”Light and 86” Prime Series</a:t>
            </a:r>
          </a:p>
          <a:p>
            <a:r>
              <a:rPr lang="en-US" sz="1600" dirty="0" err="1">
                <a:latin typeface="Segoe UI" panose="020B0502040204020203" pitchFamily="34" charset="0"/>
                <a:ea typeface="Segoe UI" panose="020B0502040204020203" pitchFamily="34" charset="0"/>
                <a:cs typeface="Segoe UI" panose="020B0502040204020203" pitchFamily="34" charset="0"/>
              </a:rPr>
              <a:t>JoinU</a:t>
            </a:r>
            <a:r>
              <a:rPr lang="en-US" sz="1600" dirty="0">
                <a:latin typeface="Segoe UI" panose="020B0502040204020203" pitchFamily="34" charset="0"/>
                <a:ea typeface="Segoe UI" panose="020B0502040204020203" pitchFamily="34" charset="0"/>
                <a:cs typeface="Segoe UI" panose="020B0502040204020203" pitchFamily="34" charset="0"/>
              </a:rPr>
              <a:t> 1 year license</a:t>
            </a: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Client</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b="1" dirty="0">
                <a:latin typeface="Segoe UI" panose="020B0502040204020203" pitchFamily="34" charset="0"/>
                <a:ea typeface="Segoe UI" panose="020B0502040204020203" pitchFamily="34" charset="0"/>
                <a:cs typeface="Segoe UI" panose="020B0502040204020203" pitchFamily="34" charset="0"/>
              </a:rPr>
              <a:t> </a:t>
            </a:r>
            <a:r>
              <a:rPr lang="en-US" sz="1600" dirty="0" err="1">
                <a:latin typeface="Segoe UI" panose="020B0502040204020203" pitchFamily="34" charset="0"/>
                <a:ea typeface="Segoe UI" panose="020B0502040204020203" pitchFamily="34" charset="0"/>
                <a:cs typeface="Segoe UI" panose="020B0502040204020203" pitchFamily="34" charset="0"/>
              </a:rPr>
              <a:t>Brainrocket</a:t>
            </a:r>
            <a:r>
              <a:rPr lang="en-US" sz="1600" dirty="0">
                <a:latin typeface="Segoe UI" panose="020B0502040204020203" pitchFamily="34" charset="0"/>
                <a:cs typeface="Segoe UI" panose="020B0502040204020203" pitchFamily="34" charset="0"/>
              </a:rPr>
              <a:t>, Software company</a:t>
            </a: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r>
              <a:rPr lang="en-US" sz="1600" b="1" dirty="0">
                <a:latin typeface="Segoe UI" panose="020B0502040204020203" pitchFamily="34" charset="0"/>
                <a:ea typeface="Segoe UI" panose="020B0502040204020203" pitchFamily="34" charset="0"/>
                <a:cs typeface="Segoe UI" panose="020B0502040204020203" pitchFamily="34" charset="0"/>
              </a:rPr>
              <a:t>Business need</a:t>
            </a:r>
            <a:r>
              <a:rPr lang="ru-RU" sz="1600" b="1"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to organize conference hall with full solution</a:t>
            </a:r>
          </a:p>
          <a:p>
            <a:pPr marL="0" indent="0">
              <a:buNone/>
            </a:pPr>
            <a:r>
              <a:rPr lang="en-US" sz="1600" b="1" dirty="0">
                <a:latin typeface="Segoe UI" panose="020B0502040204020203" pitchFamily="34" charset="0"/>
                <a:ea typeface="Segoe UI" panose="020B0502040204020203" pitchFamily="34" charset="0"/>
                <a:cs typeface="Segoe UI" panose="020B0502040204020203" pitchFamily="34" charset="0"/>
              </a:rPr>
              <a:t>Decision maker</a:t>
            </a:r>
            <a:r>
              <a:rPr lang="ru-RU" sz="1600" b="1" dirty="0">
                <a:latin typeface="Segoe UI" panose="020B0502040204020203" pitchFamily="34" charset="0"/>
                <a:ea typeface="Segoe UI" panose="020B0502040204020203" pitchFamily="34" charset="0"/>
                <a:cs typeface="Segoe UI" panose="020B0502040204020203" pitchFamily="34" charset="0"/>
              </a:rPr>
              <a:t>:</a:t>
            </a:r>
            <a:r>
              <a:rPr lang="en-US" sz="1600"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IT Director </a:t>
            </a: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a:p>
            <a:pPr marL="0" indent="0">
              <a:buFont typeface="Arial" pitchFamily="34" charset="0"/>
              <a:buNone/>
            </a:pPr>
            <a:endParaRPr lang="ru-RU"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8928D8C-F2C9-43A7-9DA5-CCA86D0592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48" t="27974" r="8895" b="5098"/>
          <a:stretch/>
        </p:blipFill>
        <p:spPr>
          <a:xfrm>
            <a:off x="5666553" y="1990165"/>
            <a:ext cx="6086177" cy="3505200"/>
          </a:xfrm>
          <a:prstGeom prst="rect">
            <a:avLst/>
          </a:prstGeom>
        </p:spPr>
      </p:pic>
    </p:spTree>
    <p:extLst>
      <p:ext uri="{BB962C8B-B14F-4D97-AF65-F5344CB8AC3E}">
        <p14:creationId xmlns:p14="http://schemas.microsoft.com/office/powerpoint/2010/main" val="1375249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0"/>
            <a:ext cx="12187238" cy="6855321"/>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811" y="1340"/>
            <a:ext cx="5560427" cy="6855321"/>
          </a:xfrm>
          <a:prstGeom prst="rect">
            <a:avLst/>
          </a:prstGeom>
        </p:spPr>
      </p:pic>
      <p:sp>
        <p:nvSpPr>
          <p:cNvPr id="8" name="Заголовок 6"/>
          <p:cNvSpPr txBox="1">
            <a:spLocks/>
          </p:cNvSpPr>
          <p:nvPr/>
        </p:nvSpPr>
        <p:spPr>
          <a:xfrm>
            <a:off x="919583" y="2711107"/>
            <a:ext cx="5174036" cy="1443925"/>
          </a:xfrm>
          <a:prstGeom prst="rect">
            <a:avLst/>
          </a:prstGeom>
        </p:spPr>
        <p:txBody>
          <a:bodyPr vert="horz" lIns="91404" tIns="45702" rIns="91404" bIns="45702"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98" b="1" dirty="0">
                <a:solidFill>
                  <a:srgbClr val="3C4F99"/>
                </a:solidFill>
                <a:latin typeface="Segoe UI" panose="020B0502040204020203" pitchFamily="34" charset="0"/>
                <a:ea typeface="Inter" panose="020B0502030000000004" pitchFamily="34" charset="0"/>
                <a:cs typeface="Segoe UI" panose="020B0502040204020203" pitchFamily="34" charset="0"/>
              </a:rPr>
              <a:t>Thank you!</a:t>
            </a:r>
            <a:endParaRPr lang="ru-RU" sz="4398"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spTree>
    <p:extLst>
      <p:ext uri="{BB962C8B-B14F-4D97-AF65-F5344CB8AC3E}">
        <p14:creationId xmlns:p14="http://schemas.microsoft.com/office/powerpoint/2010/main" val="205684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36"/>
          <p:cNvSpPr txBox="1">
            <a:spLocks/>
          </p:cNvSpPr>
          <p:nvPr/>
        </p:nvSpPr>
        <p:spPr>
          <a:xfrm>
            <a:off x="334009" y="3928503"/>
            <a:ext cx="3814014" cy="24920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marL="171450" indent="-171450">
              <a:spcBef>
                <a:spcPts val="0"/>
              </a:spcBef>
              <a:buFont typeface="Wingdings" panose="05000000000000000000" pitchFamily="2" charset="2"/>
              <a:buChar char="Ø"/>
              <a:defRPr sz="12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0">
              <a:buNone/>
            </a:pPr>
            <a:r>
              <a:rPr lang="en-US" b="1" dirty="0">
                <a:solidFill>
                  <a:schemeClr val="tx1">
                    <a:lumMod val="65000"/>
                    <a:lumOff val="35000"/>
                  </a:schemeClr>
                </a:solidFill>
                <a:latin typeface="Segoe UI Light" panose="020B0502040204020203" pitchFamily="34" charset="0"/>
              </a:rPr>
              <a:t>CUTTING COSTS/ INCREASING PROFIT</a:t>
            </a:r>
          </a:p>
          <a:p>
            <a:pPr marL="0" indent="0">
              <a:buNone/>
            </a:pPr>
            <a:endParaRPr lang="en-US" dirty="0"/>
          </a:p>
          <a:p>
            <a:pPr>
              <a:buFont typeface="Wingdings" panose="05000000000000000000" pitchFamily="2" charset="2"/>
              <a:buChar char="ü"/>
            </a:pPr>
            <a:r>
              <a:rPr lang="en-US" dirty="0"/>
              <a:t>Digital advertising is more effective than printed materials on 28%</a:t>
            </a:r>
          </a:p>
          <a:p>
            <a:pPr>
              <a:buFont typeface="Wingdings" panose="05000000000000000000" pitchFamily="2" charset="2"/>
              <a:buChar char="ü"/>
            </a:pPr>
            <a:r>
              <a:rPr lang="en-US" dirty="0"/>
              <a:t>Digital advertising increases sales of advertised products and apparently raise the average bill</a:t>
            </a:r>
          </a:p>
          <a:p>
            <a:pPr>
              <a:buFont typeface="Wingdings" panose="05000000000000000000" pitchFamily="2" charset="2"/>
              <a:buChar char="ü"/>
            </a:pPr>
            <a:r>
              <a:rPr lang="en-US" dirty="0"/>
              <a:t>Digital ads deliver more accurate information than shop assistants and eliminate human errors</a:t>
            </a:r>
          </a:p>
          <a:p>
            <a:pPr>
              <a:buFont typeface="Wingdings" panose="05000000000000000000" pitchFamily="2" charset="2"/>
              <a:buChar char="ü"/>
            </a:pPr>
            <a:r>
              <a:rPr lang="en-US" dirty="0"/>
              <a:t>Significantly saves the budget in long-term period</a:t>
            </a:r>
          </a:p>
          <a:p>
            <a:pPr>
              <a:buFont typeface="Wingdings" panose="05000000000000000000" pitchFamily="2" charset="2"/>
              <a:buChar char="ü"/>
            </a:pPr>
            <a:r>
              <a:rPr lang="en-US" dirty="0"/>
              <a:t>Provides high ROI due to vendor &amp; third parties advertising promo and participation</a:t>
            </a:r>
          </a:p>
          <a:p>
            <a:pPr>
              <a:buFont typeface="Wingdings" panose="05000000000000000000" pitchFamily="2" charset="2"/>
              <a:buChar char="ü"/>
            </a:pPr>
            <a:endParaRPr lang="ru-RU" dirty="0"/>
          </a:p>
          <a:p>
            <a:pPr>
              <a:buFont typeface="Wingdings" panose="05000000000000000000" pitchFamily="2" charset="2"/>
              <a:buChar char="ü"/>
            </a:pPr>
            <a:endParaRPr lang="ru-RU" dirty="0"/>
          </a:p>
        </p:txBody>
      </p:sp>
      <p:sp>
        <p:nvSpPr>
          <p:cNvPr id="6" name="TextBox 5"/>
          <p:cNvSpPr txBox="1"/>
          <p:nvPr/>
        </p:nvSpPr>
        <p:spPr>
          <a:xfrm>
            <a:off x="4148024" y="1140250"/>
            <a:ext cx="3353868" cy="2307422"/>
          </a:xfrm>
          <a:prstGeom prst="rect">
            <a:avLst/>
          </a:prstGeom>
          <a:noFill/>
        </p:spPr>
        <p:txBody>
          <a:bodyPr wrap="square" rtlCol="0">
            <a:spAutoFit/>
          </a:bodyPr>
          <a:lstStyle/>
          <a:p>
            <a:r>
              <a:rPr lang="en-US" sz="1200" b="1" dirty="0">
                <a:solidFill>
                  <a:schemeClr val="tx1">
                    <a:lumMod val="65000"/>
                    <a:lumOff val="35000"/>
                  </a:schemeClr>
                </a:solidFill>
                <a:latin typeface="Segoe UI Light" panose="020B0502040204020203" pitchFamily="34" charset="0"/>
                <a:ea typeface="Segoe UI" panose="020B0502040204020203" pitchFamily="34" charset="0"/>
                <a:cs typeface="Segoe UI" panose="020B0502040204020203" pitchFamily="34" charset="0"/>
              </a:rPr>
              <a:t>USE BENEFITS</a:t>
            </a:r>
          </a:p>
          <a:p>
            <a:endParaRPr lang="ru-RU"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a:p>
            <a:pPr marL="171381" indent="-171381">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Displaying dynamic price promos, checking and update;</a:t>
            </a:r>
          </a:p>
          <a:p>
            <a:pPr marL="171381" indent="-171381">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Expanding advertising campaigns; </a:t>
            </a:r>
          </a:p>
          <a:p>
            <a:pPr marL="171381" indent="-171381">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Demonstrating product images, reviews; </a:t>
            </a:r>
          </a:p>
          <a:p>
            <a:pPr marL="171381" indent="-171381">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Suggesting cross promo recommendations;</a:t>
            </a:r>
          </a:p>
          <a:p>
            <a:pPr marL="171381" indent="-171381">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Remote and centralized control; </a:t>
            </a:r>
          </a:p>
          <a:p>
            <a:pPr marL="171381" indent="-171381">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Highlighting Brand among competitors;</a:t>
            </a:r>
          </a:p>
          <a:p>
            <a:pPr marL="171381" indent="-171381">
              <a:buFont typeface="Wingdings" panose="05000000000000000000" pitchFamily="2" charset="2"/>
              <a:buChar char="ü"/>
            </a:pPr>
            <a:r>
              <a:rPr lang="en-US"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Targeting and delivering highly personalized, valuable experiences to demanding shoppers</a:t>
            </a:r>
            <a:endParaRPr lang="ru-RU" sz="12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7" name="Shape 662"/>
          <p:cNvGrpSpPr/>
          <p:nvPr/>
        </p:nvGrpSpPr>
        <p:grpSpPr>
          <a:xfrm>
            <a:off x="5274798" y="3550528"/>
            <a:ext cx="643106" cy="485496"/>
            <a:chOff x="1923075" y="3694075"/>
            <a:chExt cx="437200" cy="341600"/>
          </a:xfrm>
        </p:grpSpPr>
        <p:sp>
          <p:nvSpPr>
            <p:cNvPr id="8" name="Shape 663"/>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9" name="Shape 664"/>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10" name="Shape 665"/>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11" name="Shape 666"/>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12" name="Shape 667"/>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13" name="Shape 668"/>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14" name="Shape 669"/>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15" name="Shape 670"/>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16" name="Shape 671"/>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grpSp>
      <p:grpSp>
        <p:nvGrpSpPr>
          <p:cNvPr id="17" name="Shape 890"/>
          <p:cNvGrpSpPr/>
          <p:nvPr/>
        </p:nvGrpSpPr>
        <p:grpSpPr>
          <a:xfrm>
            <a:off x="3426189" y="3568422"/>
            <a:ext cx="396889" cy="360082"/>
            <a:chOff x="5233525" y="4954450"/>
            <a:chExt cx="538275" cy="516350"/>
          </a:xfrm>
        </p:grpSpPr>
        <p:sp>
          <p:nvSpPr>
            <p:cNvPr id="18" name="Shape 891"/>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19" name="Shape 892"/>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20" name="Shape 893"/>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21" name="Shape 894"/>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22" name="Shape 895"/>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23" name="Shape 896"/>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24" name="Shape 897"/>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25" name="Shape 898"/>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26" name="Shape 899"/>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27" name="Shape 900"/>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sp>
          <p:nvSpPr>
            <p:cNvPr id="28" name="Shape 901"/>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9525" cap="rnd" cmpd="sng">
              <a:solidFill>
                <a:srgbClr val="7198A9"/>
              </a:solidFill>
              <a:prstDash val="solid"/>
              <a:round/>
              <a:headEnd type="none" w="med" len="med"/>
              <a:tailEnd type="none" w="med" len="med"/>
            </a:ln>
          </p:spPr>
          <p:txBody>
            <a:bodyPr wrap="square" lIns="91389" tIns="91389" rIns="91389" bIns="91389" anchor="ctr" anchorCtr="0">
              <a:noAutofit/>
            </a:bodyPr>
            <a:lstStyle/>
            <a:p>
              <a:endParaRPr sz="1799"/>
            </a:p>
          </p:txBody>
        </p:sp>
      </p:grpSp>
      <p:sp>
        <p:nvSpPr>
          <p:cNvPr id="29" name="Прямоугольник 7"/>
          <p:cNvSpPr/>
          <p:nvPr/>
        </p:nvSpPr>
        <p:spPr>
          <a:xfrm>
            <a:off x="8118217" y="3810788"/>
            <a:ext cx="1029752" cy="276891"/>
          </a:xfrm>
          <a:prstGeom prst="rect">
            <a:avLst/>
          </a:prstGeom>
        </p:spPr>
        <p:txBody>
          <a:bodyPr wrap="none">
            <a:spAutoFit/>
          </a:bodyPr>
          <a:lstStyle/>
          <a:p>
            <a:r>
              <a:rPr lang="en-US" sz="1200" b="1"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Project cost</a:t>
            </a:r>
            <a:endParaRPr lang="ru-RU" sz="1200" b="1"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Пятно 1 34"/>
          <p:cNvSpPr/>
          <p:nvPr/>
        </p:nvSpPr>
        <p:spPr>
          <a:xfrm>
            <a:off x="9422781" y="6094467"/>
            <a:ext cx="177052" cy="223917"/>
          </a:xfrm>
          <a:prstGeom prst="irregularSeal1">
            <a:avLst/>
          </a:prstGeom>
          <a:solidFill>
            <a:srgbClr val="FFFF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799"/>
          </a:p>
        </p:txBody>
      </p:sp>
      <p:sp>
        <p:nvSpPr>
          <p:cNvPr id="31" name="Прямоугольник 1"/>
          <p:cNvSpPr/>
          <p:nvPr/>
        </p:nvSpPr>
        <p:spPr>
          <a:xfrm>
            <a:off x="10316726" y="5118188"/>
            <a:ext cx="1868132" cy="1738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799"/>
          </a:p>
        </p:txBody>
      </p:sp>
      <p:graphicFrame>
        <p:nvGraphicFramePr>
          <p:cNvPr id="32" name="Таблица 11"/>
          <p:cNvGraphicFramePr>
            <a:graphicFrameLocks noGrp="1"/>
          </p:cNvGraphicFramePr>
          <p:nvPr/>
        </p:nvGraphicFramePr>
        <p:xfrm>
          <a:off x="8192547" y="4169855"/>
          <a:ext cx="3901037" cy="2488563"/>
        </p:xfrm>
        <a:graphic>
          <a:graphicData uri="http://schemas.openxmlformats.org/drawingml/2006/table">
            <a:tbl>
              <a:tblPr firstRow="1" bandRow="1">
                <a:tableStyleId>{0E3FDE45-AF77-4B5C-9715-49D594BDF05E}</a:tableStyleId>
              </a:tblPr>
              <a:tblGrid>
                <a:gridCol w="1169193">
                  <a:extLst>
                    <a:ext uri="{9D8B030D-6E8A-4147-A177-3AD203B41FA5}">
                      <a16:colId xmlns:a16="http://schemas.microsoft.com/office/drawing/2014/main" val="4011374568"/>
                    </a:ext>
                  </a:extLst>
                </a:gridCol>
                <a:gridCol w="1037599">
                  <a:extLst>
                    <a:ext uri="{9D8B030D-6E8A-4147-A177-3AD203B41FA5}">
                      <a16:colId xmlns:a16="http://schemas.microsoft.com/office/drawing/2014/main" val="1473318473"/>
                    </a:ext>
                  </a:extLst>
                </a:gridCol>
                <a:gridCol w="1694245">
                  <a:extLst>
                    <a:ext uri="{9D8B030D-6E8A-4147-A177-3AD203B41FA5}">
                      <a16:colId xmlns:a16="http://schemas.microsoft.com/office/drawing/2014/main" val="2089486535"/>
                    </a:ext>
                  </a:extLst>
                </a:gridCol>
              </a:tblGrid>
              <a:tr h="405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Display</a:t>
                      </a:r>
                      <a:endParaRPr lang="ru-RU" sz="9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tc>
                  <a:txBody>
                    <a:bodyPr/>
                    <a:lstStyle/>
                    <a:p>
                      <a:r>
                        <a:rPr lang="en-US" sz="900" dirty="0"/>
                        <a:t>Cost, 1pcs</a:t>
                      </a:r>
                      <a:r>
                        <a:rPr lang="ru-RU" sz="900" dirty="0"/>
                        <a:t>.</a:t>
                      </a:r>
                      <a:endParaRPr lang="ru-RU" sz="9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tc>
                  <a:txBody>
                    <a:bodyPr/>
                    <a:lstStyle/>
                    <a:p>
                      <a:r>
                        <a:rPr lang="en-US" sz="900" dirty="0"/>
                        <a:t>Final cost</a:t>
                      </a:r>
                      <a:r>
                        <a:rPr lang="ru-RU" sz="900" baseline="0" dirty="0"/>
                        <a:t>, </a:t>
                      </a:r>
                      <a:r>
                        <a:rPr lang="en-US" sz="900" baseline="0" dirty="0"/>
                        <a:t>if the store has 2 shelves with 1m length</a:t>
                      </a:r>
                      <a:endParaRPr lang="ru-RU" sz="9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extLst>
                  <a:ext uri="{0D108BD9-81ED-4DB2-BD59-A6C34878D82A}">
                    <a16:rowId xmlns:a16="http://schemas.microsoft.com/office/drawing/2014/main" val="2423924451"/>
                  </a:ext>
                </a:extLst>
              </a:tr>
              <a:tr h="405072">
                <a:tc>
                  <a:txBody>
                    <a:bodyPr/>
                    <a:lstStyle/>
                    <a:p>
                      <a:r>
                        <a:rPr lang="en-US" sz="900" b="1" dirty="0"/>
                        <a:t>Shelf Signage </a:t>
                      </a:r>
                      <a:endParaRPr lang="ru-RU" sz="9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tc>
                  <a:txBody>
                    <a:bodyPr/>
                    <a:lstStyle/>
                    <a:p>
                      <a:r>
                        <a:rPr lang="ru-RU" sz="900" dirty="0"/>
                        <a:t> </a:t>
                      </a:r>
                      <a:r>
                        <a:rPr lang="en-US" sz="900" baseline="0" dirty="0"/>
                        <a:t>$ </a:t>
                      </a:r>
                      <a:r>
                        <a:rPr lang="en-US" sz="900" dirty="0"/>
                        <a:t>(L-</a:t>
                      </a:r>
                      <a:r>
                        <a:rPr lang="ru-RU" sz="900" dirty="0"/>
                        <a:t>600 </a:t>
                      </a:r>
                      <a:r>
                        <a:rPr lang="en-US" sz="900" dirty="0"/>
                        <a:t>mm), </a:t>
                      </a:r>
                      <a:r>
                        <a:rPr lang="en-US" sz="900" baseline="0" dirty="0"/>
                        <a:t>$ </a:t>
                      </a:r>
                      <a:r>
                        <a:rPr lang="en-US" sz="900" dirty="0"/>
                        <a:t>(L-300 mm)</a:t>
                      </a:r>
                      <a:endParaRPr lang="ru-RU" sz="9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900" dirty="0"/>
                        <a:t>Shelf </a:t>
                      </a:r>
                      <a:r>
                        <a:rPr lang="en-US" sz="900" dirty="0"/>
                        <a:t>Signage </a:t>
                      </a:r>
                      <a:r>
                        <a:rPr lang="ru-RU" sz="900" dirty="0"/>
                        <a:t>600</a:t>
                      </a:r>
                      <a:r>
                        <a:rPr lang="en-US" sz="900" dirty="0"/>
                        <a:t> mm 1</a:t>
                      </a:r>
                      <a:r>
                        <a:rPr lang="ru-RU" sz="900" dirty="0"/>
                        <a:t> </a:t>
                      </a:r>
                      <a:r>
                        <a:rPr lang="en-US" sz="900" dirty="0"/>
                        <a:t>pcs</a:t>
                      </a:r>
                      <a:r>
                        <a:rPr lang="ru-RU" sz="900" dirty="0"/>
                        <a:t> </a:t>
                      </a:r>
                      <a:r>
                        <a:rPr lang="en-US" sz="900" dirty="0"/>
                        <a:t>+</a:t>
                      </a:r>
                      <a:r>
                        <a:rPr lang="en-US" sz="900" baseline="0" dirty="0"/>
                        <a:t> </a:t>
                      </a:r>
                      <a:r>
                        <a:rPr lang="ru-RU" sz="900" dirty="0" err="1"/>
                        <a:t>Shelf</a:t>
                      </a:r>
                      <a:r>
                        <a:rPr lang="ru-RU" sz="900" dirty="0"/>
                        <a:t> </a:t>
                      </a:r>
                      <a:r>
                        <a:rPr lang="en-US" sz="900" dirty="0"/>
                        <a:t>Signage 3</a:t>
                      </a:r>
                      <a:r>
                        <a:rPr lang="ru-RU" sz="900" dirty="0"/>
                        <a:t>00</a:t>
                      </a:r>
                      <a:r>
                        <a:rPr lang="en-US" sz="900" dirty="0"/>
                        <a:t> mm 1 pcs</a:t>
                      </a:r>
                      <a:endParaRPr lang="ru-RU" sz="9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extLst>
                  <a:ext uri="{0D108BD9-81ED-4DB2-BD59-A6C34878D82A}">
                    <a16:rowId xmlns:a16="http://schemas.microsoft.com/office/drawing/2014/main" val="1246141865"/>
                  </a:ext>
                </a:extLst>
              </a:tr>
              <a:tr h="405072">
                <a:tc>
                  <a:txBody>
                    <a:bodyPr/>
                    <a:lstStyle/>
                    <a:p>
                      <a:r>
                        <a:rPr lang="en-US" sz="900" b="1" dirty="0"/>
                        <a:t>charger</a:t>
                      </a:r>
                      <a:endParaRPr lang="ru-RU" sz="9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aseline="0" dirty="0"/>
                        <a:t>$</a:t>
                      </a:r>
                      <a:r>
                        <a:rPr lang="ru-RU" sz="900" dirty="0"/>
                        <a:t> (150 </a:t>
                      </a:r>
                      <a:r>
                        <a:rPr lang="en-US" sz="900" dirty="0"/>
                        <a:t>W</a:t>
                      </a:r>
                      <a:r>
                        <a:rPr lang="ru-RU" sz="900" dirty="0"/>
                        <a:t>)</a:t>
                      </a:r>
                      <a:endParaRPr lang="en-US" sz="9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tc>
                  <a:txBody>
                    <a:bodyPr/>
                    <a:lstStyle/>
                    <a:p>
                      <a:r>
                        <a:rPr lang="ru-RU" sz="900" dirty="0"/>
                        <a:t>1 </a:t>
                      </a:r>
                      <a:r>
                        <a:rPr lang="en-US" sz="900" dirty="0"/>
                        <a:t>pcs </a:t>
                      </a:r>
                      <a:r>
                        <a:rPr lang="ru-RU" sz="900" dirty="0"/>
                        <a:t>(</a:t>
                      </a:r>
                      <a:r>
                        <a:rPr lang="en-US" sz="900" dirty="0"/>
                        <a:t>Depends on number of devices</a:t>
                      </a:r>
                      <a:r>
                        <a:rPr lang="ru-RU" sz="900" dirty="0"/>
                        <a:t>) = </a:t>
                      </a:r>
                      <a:r>
                        <a:rPr lang="en-US" sz="900" dirty="0"/>
                        <a:t>$</a:t>
                      </a:r>
                      <a:r>
                        <a:rPr lang="ru-RU" sz="900" dirty="0"/>
                        <a:t> </a:t>
                      </a:r>
                      <a:endParaRPr lang="ru-RU" sz="9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extLst>
                  <a:ext uri="{0D108BD9-81ED-4DB2-BD59-A6C34878D82A}">
                    <a16:rowId xmlns:a16="http://schemas.microsoft.com/office/drawing/2014/main" val="1868581054"/>
                  </a:ext>
                </a:extLst>
              </a:tr>
              <a:tr h="365617">
                <a:tc>
                  <a:txBody>
                    <a:bodyPr/>
                    <a:lstStyle/>
                    <a:p>
                      <a:r>
                        <a:rPr lang="en-US" sz="900" b="1" dirty="0"/>
                        <a:t>Intel</a:t>
                      </a:r>
                      <a:r>
                        <a:rPr lang="en-US" sz="900" b="1" baseline="0" dirty="0"/>
                        <a:t> NUC</a:t>
                      </a:r>
                      <a:r>
                        <a:rPr lang="ru-RU" sz="900" b="1" baseline="0" dirty="0"/>
                        <a:t> </a:t>
                      </a:r>
                      <a:r>
                        <a:rPr lang="en-US" sz="900" b="1" baseline="0" dirty="0"/>
                        <a:t>(Mini PC)</a:t>
                      </a:r>
                      <a:endParaRPr lang="ru-RU" sz="9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aseline="0" dirty="0"/>
                        <a:t>$</a:t>
                      </a:r>
                      <a:endParaRPr lang="ru-RU" sz="900" dirty="0"/>
                    </a:p>
                    <a:p>
                      <a:endParaRPr lang="ru-RU" sz="9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tc>
                  <a:txBody>
                    <a:bodyPr/>
                    <a:lstStyle/>
                    <a:p>
                      <a:r>
                        <a:rPr lang="ru-RU" sz="900" dirty="0"/>
                        <a:t>1 </a:t>
                      </a:r>
                      <a:r>
                        <a:rPr lang="en-US" sz="900" dirty="0"/>
                        <a:t>pcs</a:t>
                      </a:r>
                      <a:r>
                        <a:rPr lang="ru-RU" sz="900" dirty="0"/>
                        <a:t>. = </a:t>
                      </a:r>
                      <a:r>
                        <a:rPr lang="en-US" sz="900" baseline="0" dirty="0"/>
                        <a:t>$</a:t>
                      </a:r>
                      <a:endParaRPr lang="ru-RU" sz="9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extLst>
                  <a:ext uri="{0D108BD9-81ED-4DB2-BD59-A6C34878D82A}">
                    <a16:rowId xmlns:a16="http://schemas.microsoft.com/office/drawing/2014/main" val="3779998009"/>
                  </a:ext>
                </a:extLst>
              </a:tr>
              <a:tr h="639830">
                <a:tc>
                  <a:txBody>
                    <a:bodyPr/>
                    <a:lstStyle/>
                    <a:p>
                      <a:r>
                        <a:rPr lang="en-US" sz="900" b="1" dirty="0" err="1"/>
                        <a:t>SWPrestigio</a:t>
                      </a:r>
                      <a:r>
                        <a:rPr lang="en-US" sz="900" b="1" dirty="0"/>
                        <a:t> </a:t>
                      </a:r>
                      <a:r>
                        <a:rPr lang="en-US" sz="900" b="1" dirty="0" err="1"/>
                        <a:t>Addreality</a:t>
                      </a:r>
                      <a:endParaRPr lang="ru-RU" sz="9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 $</a:t>
                      </a:r>
                      <a:r>
                        <a:rPr lang="en-US" sz="900" baseline="0" dirty="0"/>
                        <a:t>/month</a:t>
                      </a:r>
                    </a:p>
                    <a:p>
                      <a:pPr marL="171450" indent="-171450">
                        <a:buFont typeface="Arial" panose="020B0604020202020204" pitchFamily="34" charset="0"/>
                        <a:buChar char="•"/>
                      </a:pPr>
                      <a:endParaRPr lang="en-US" sz="900" dirty="0"/>
                    </a:p>
                    <a:p>
                      <a:r>
                        <a:rPr lang="en-US" sz="900" dirty="0"/>
                        <a:t>*       With each purchase of Full IDS Solution (IDS+SW) the buyer receives free 30 days-trial software use.</a:t>
                      </a:r>
                      <a:endParaRPr lang="ru-RU" sz="900" b="0" i="1" dirty="0">
                        <a:solidFill>
                          <a:srgbClr val="AF003C"/>
                        </a:solidFill>
                      </a:endParaRPr>
                    </a:p>
                  </a:txBody>
                  <a:tcPr marL="91404" marR="91404" marT="45702" marB="45702"/>
                </a:tc>
                <a:tc hMerge="1">
                  <a:txBody>
                    <a:bodyPr/>
                    <a:lstStyle/>
                    <a:p>
                      <a:endParaRPr lang="ru-RU" sz="700" b="0" dirty="0">
                        <a:solidFill>
                          <a:schemeClr val="accent1">
                            <a:lumMod val="75000"/>
                          </a:schemeClr>
                        </a:solidFill>
                        <a:latin typeface="+mn-lt"/>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8552247"/>
                  </a:ext>
                </a:extLst>
              </a:tr>
              <a:tr h="26757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Total project cost</a:t>
                      </a:r>
                      <a:endParaRPr lang="ru-RU" sz="9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tc hMerge="1">
                  <a:txBody>
                    <a:bodyPr/>
                    <a:lstStyle/>
                    <a:p>
                      <a:endParaRPr lang="ru-RU" sz="700" b="0" dirty="0">
                        <a:solidFill>
                          <a:schemeClr val="accent1">
                            <a:lumMod val="75000"/>
                          </a:schemeClr>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900" baseline="0" dirty="0"/>
                        <a:t>$</a:t>
                      </a:r>
                      <a:endParaRPr lang="ru-RU" sz="9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91404" marR="91404" marT="45702" marB="45702"/>
                </a:tc>
                <a:extLst>
                  <a:ext uri="{0D108BD9-81ED-4DB2-BD59-A6C34878D82A}">
                    <a16:rowId xmlns:a16="http://schemas.microsoft.com/office/drawing/2014/main" val="3612232848"/>
                  </a:ext>
                </a:extLst>
              </a:tr>
            </a:tbl>
          </a:graphicData>
        </a:graphic>
      </p:graphicFrame>
      <p:sp>
        <p:nvSpPr>
          <p:cNvPr id="33" name="Прямоугольник 12"/>
          <p:cNvSpPr/>
          <p:nvPr/>
        </p:nvSpPr>
        <p:spPr>
          <a:xfrm>
            <a:off x="334009" y="78964"/>
            <a:ext cx="9767213" cy="922712"/>
          </a:xfrm>
          <a:prstGeom prst="rect">
            <a:avLst/>
          </a:prstGeom>
        </p:spPr>
        <p:txBody>
          <a:bodyPr vert="horz" lIns="91404" tIns="45702" rIns="91404" bIns="45702" rtlCol="0" anchor="ctr">
            <a:normAutofit/>
          </a:bodyPr>
          <a:lstStyle/>
          <a:p>
            <a:pPr indent="-342763">
              <a:lnSpc>
                <a:spcPct val="90000"/>
              </a:lnSpc>
              <a:spcBef>
                <a:spcPct val="0"/>
              </a:spcBef>
            </a:pP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IDS Shelf signage LED displays, Retail/DIY/Electronic shops</a:t>
            </a:r>
            <a:endPar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pic>
        <p:nvPicPr>
          <p:cNvPr id="34" name="Picture 2" descr="https://cdn0.it4profit.com/solutions-success-stories/10/36/1.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288463" y="4170145"/>
            <a:ext cx="3652745" cy="200150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video shelftalkers"/>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72752" y="1137402"/>
            <a:ext cx="3489648" cy="1976182"/>
          </a:xfrm>
          <a:prstGeom prst="rect">
            <a:avLst/>
          </a:prstGeom>
          <a:noFill/>
          <a:extLst>
            <a:ext uri="{909E8E84-426E-40DD-AFC4-6F175D3DCCD1}">
              <a14:hiddenFill xmlns:a14="http://schemas.microsoft.com/office/drawing/2010/main">
                <a:solidFill>
                  <a:srgbClr val="FFFFFF"/>
                </a:solidFill>
              </a14:hiddenFill>
            </a:ext>
          </a:extLst>
        </p:spPr>
      </p:pic>
      <p:pic>
        <p:nvPicPr>
          <p:cNvPr id="36" name="Рисунок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12269" y="673075"/>
            <a:ext cx="4520052" cy="3363185"/>
          </a:xfrm>
          <a:prstGeom prst="rect">
            <a:avLst/>
          </a:prstGeom>
          <a:effectLst>
            <a:glow rad="165100">
              <a:schemeClr val="bg2">
                <a:lumMod val="75000"/>
                <a:alpha val="13000"/>
              </a:schemeClr>
            </a:glow>
            <a:outerShdw blurRad="25400" dist="50800" dir="6600000" sx="104000" sy="104000" algn="ctr" rotWithShape="0">
              <a:schemeClr val="bg2">
                <a:lumMod val="75000"/>
                <a:alpha val="12000"/>
              </a:schemeClr>
            </a:outerShdw>
          </a:effectLst>
        </p:spPr>
      </p:pic>
    </p:spTree>
    <p:extLst>
      <p:ext uri="{BB962C8B-B14F-4D97-AF65-F5344CB8AC3E}">
        <p14:creationId xmlns:p14="http://schemas.microsoft.com/office/powerpoint/2010/main" val="1333903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5"/>
          <p:cNvSpPr txBox="1">
            <a:spLocks/>
          </p:cNvSpPr>
          <p:nvPr/>
        </p:nvSpPr>
        <p:spPr>
          <a:xfrm>
            <a:off x="557507" y="328446"/>
            <a:ext cx="8249618" cy="66040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90000"/>
              </a:lnSpc>
              <a:spcBef>
                <a:spcPct val="0"/>
              </a:spcBef>
              <a:buFont typeface="Arial" pitchFamily="34" charset="0"/>
              <a:buNone/>
            </a:pP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IDS Digital Displays  IN/Outdoor Displays </a:t>
            </a:r>
            <a:b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b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Auto Dealers</a:t>
            </a:r>
            <a:endPar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pic>
        <p:nvPicPr>
          <p:cNvPr id="5" name="Picture 2" descr="Image result for digital signage sports car shows"/>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106747" y="1965413"/>
            <a:ext cx="3951719" cy="20026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digital signage car dealer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8937" y="1227454"/>
            <a:ext cx="3603083" cy="2026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603148" y="2476410"/>
            <a:ext cx="3182471" cy="2034987"/>
          </a:xfrm>
          <a:prstGeom prst="rect">
            <a:avLst/>
          </a:prstGeom>
          <a:noFill/>
          <a:extLst>
            <a:ext uri="{909E8E84-426E-40DD-AFC4-6F175D3DCCD1}">
              <a14:hiddenFill xmlns:a14="http://schemas.microsoft.com/office/drawing/2010/main">
                <a:solidFill>
                  <a:srgbClr val="FFFFFF"/>
                </a:solidFill>
              </a14:hiddenFill>
            </a:ext>
          </a:extLst>
        </p:spPr>
      </p:pic>
      <p:sp>
        <p:nvSpPr>
          <p:cNvPr id="8" name="Shape 436"/>
          <p:cNvSpPr txBox="1">
            <a:spLocks/>
          </p:cNvSpPr>
          <p:nvPr/>
        </p:nvSpPr>
        <p:spPr>
          <a:xfrm>
            <a:off x="557507" y="3375671"/>
            <a:ext cx="3611080" cy="230832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marL="171450" indent="-171450">
              <a:spcBef>
                <a:spcPts val="0"/>
              </a:spcBef>
              <a:buFont typeface="Wingdings" panose="05000000000000000000" pitchFamily="2" charset="2"/>
              <a:buChar char="Ø"/>
              <a:defRPr sz="12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0">
              <a:buNone/>
            </a:pPr>
            <a:r>
              <a:rPr lang="en-US" b="1" dirty="0">
                <a:solidFill>
                  <a:schemeClr val="tx1">
                    <a:lumMod val="50000"/>
                    <a:lumOff val="50000"/>
                  </a:schemeClr>
                </a:solidFill>
                <a:latin typeface="Segoe UI Light" panose="020B0502040204020203" pitchFamily="34" charset="0"/>
              </a:rPr>
              <a:t>USE BENEFITS</a:t>
            </a:r>
          </a:p>
          <a:p>
            <a:pPr>
              <a:buFont typeface="Wingdings" panose="05000000000000000000" pitchFamily="2" charset="2"/>
              <a:buChar char="ü"/>
            </a:pPr>
            <a:endParaRPr lang="en-US" dirty="0"/>
          </a:p>
          <a:p>
            <a:pPr>
              <a:buFont typeface="Wingdings" panose="05000000000000000000" pitchFamily="2" charset="2"/>
              <a:buChar char="ü"/>
            </a:pPr>
            <a:r>
              <a:rPr lang="en-US" dirty="0"/>
              <a:t>Interactive car configurators with touch</a:t>
            </a:r>
          </a:p>
          <a:p>
            <a:pPr>
              <a:buFont typeface="Wingdings" panose="05000000000000000000" pitchFamily="2" charset="2"/>
              <a:buChar char="ü"/>
            </a:pPr>
            <a:r>
              <a:rPr lang="en-US" dirty="0"/>
              <a:t>Showing the characteristics of cars depending on the audience</a:t>
            </a:r>
          </a:p>
          <a:p>
            <a:pPr>
              <a:buFont typeface="Wingdings" panose="05000000000000000000" pitchFamily="2" charset="2"/>
              <a:buChar char="ü"/>
            </a:pPr>
            <a:r>
              <a:rPr lang="en-US" dirty="0"/>
              <a:t>Distributing content depending on the car placed for sale</a:t>
            </a:r>
          </a:p>
          <a:p>
            <a:pPr>
              <a:buFont typeface="Wingdings" panose="05000000000000000000" pitchFamily="2" charset="2"/>
              <a:buChar char="ü"/>
            </a:pPr>
            <a:r>
              <a:rPr lang="en-US" dirty="0"/>
              <a:t>An interactive function that allows users to change the characteristics of a car, such as color and </a:t>
            </a:r>
            <a:r>
              <a:rPr lang="en-US" dirty="0" err="1"/>
              <a:t>discs,etc</a:t>
            </a:r>
            <a:endParaRPr lang="en-US" dirty="0"/>
          </a:p>
          <a:p>
            <a:pPr>
              <a:buFont typeface="Wingdings" panose="05000000000000000000" pitchFamily="2" charset="2"/>
              <a:buChar char="ü"/>
            </a:pPr>
            <a:r>
              <a:rPr lang="en-US" dirty="0"/>
              <a:t>On-line service</a:t>
            </a:r>
          </a:p>
          <a:p>
            <a:pPr>
              <a:buFont typeface="Wingdings" panose="05000000000000000000" pitchFamily="2" charset="2"/>
              <a:buChar char="ü"/>
            </a:pPr>
            <a:r>
              <a:rPr lang="en-US" dirty="0"/>
              <a:t>Automatic remote content update with software</a:t>
            </a:r>
            <a:endParaRPr lang="ru-RU" dirty="0"/>
          </a:p>
        </p:txBody>
      </p:sp>
      <p:sp>
        <p:nvSpPr>
          <p:cNvPr id="9" name="Shape 436"/>
          <p:cNvSpPr txBox="1">
            <a:spLocks/>
          </p:cNvSpPr>
          <p:nvPr/>
        </p:nvSpPr>
        <p:spPr>
          <a:xfrm>
            <a:off x="4357643" y="4610069"/>
            <a:ext cx="3903709" cy="19389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indent="0">
              <a:spcBef>
                <a:spcPts val="0"/>
              </a:spcBef>
              <a:buFont typeface="Wingdings" panose="05000000000000000000" pitchFamily="2" charset="2"/>
              <a:buNone/>
              <a:defRPr sz="1200" b="1">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solidFill>
                  <a:schemeClr val="tx1">
                    <a:lumMod val="50000"/>
                    <a:lumOff val="50000"/>
                  </a:schemeClr>
                </a:solidFill>
                <a:latin typeface="Segoe UI Light" panose="020B0502040204020203" pitchFamily="34" charset="0"/>
              </a:rPr>
              <a:t>CUTTING COSTS/ INCREASING PROFIT</a:t>
            </a:r>
          </a:p>
          <a:p>
            <a:endParaRPr lang="en-US" dirty="0">
              <a:latin typeface="Segoe UI Light" panose="020B0502040204020203" pitchFamily="34" charset="0"/>
            </a:endParaRPr>
          </a:p>
          <a:p>
            <a:pPr marL="171450" indent="-171450">
              <a:buFont typeface="Wingdings" panose="05000000000000000000" pitchFamily="2" charset="2"/>
              <a:buChar char="ü"/>
            </a:pPr>
            <a:r>
              <a:rPr lang="en-US" b="0" dirty="0">
                <a:latin typeface="Segoe UI Light" panose="020B0502040204020203" pitchFamily="34" charset="0"/>
              </a:rPr>
              <a:t>Digital is more effective than Print due to dynamic and personalized content via Prestigio </a:t>
            </a:r>
            <a:r>
              <a:rPr lang="en-US" b="0" dirty="0" err="1">
                <a:latin typeface="Segoe UI Light" panose="020B0502040204020203" pitchFamily="34" charset="0"/>
              </a:rPr>
              <a:t>Addreality</a:t>
            </a:r>
            <a:r>
              <a:rPr lang="en-US" b="0" dirty="0">
                <a:latin typeface="Segoe UI Light" panose="020B0502040204020203" pitchFamily="34" charset="0"/>
              </a:rPr>
              <a:t> SW</a:t>
            </a:r>
          </a:p>
          <a:p>
            <a:pPr marL="171450" indent="-171450">
              <a:buFont typeface="Wingdings" panose="05000000000000000000" pitchFamily="2" charset="2"/>
              <a:buChar char="ü"/>
            </a:pPr>
            <a:r>
              <a:rPr lang="en-US" b="0" dirty="0">
                <a:latin typeface="Segoe UI Light" panose="020B0502040204020203" pitchFamily="34" charset="0"/>
              </a:rPr>
              <a:t>Cost-Savings solution to free assistant </a:t>
            </a:r>
            <a:r>
              <a:rPr lang="en-US" b="0" dirty="0" err="1">
                <a:latin typeface="Segoe UI Light" panose="020B0502040204020203" pitchFamily="34" charset="0"/>
              </a:rPr>
              <a:t>enviroment</a:t>
            </a:r>
            <a:endParaRPr lang="en-US" b="0" dirty="0">
              <a:latin typeface="Segoe UI Light" panose="020B0502040204020203" pitchFamily="34" charset="0"/>
            </a:endParaRPr>
          </a:p>
          <a:p>
            <a:pPr marL="171450" indent="-171450">
              <a:buFont typeface="Wingdings" panose="05000000000000000000" pitchFamily="2" charset="2"/>
              <a:buChar char="ü"/>
            </a:pPr>
            <a:r>
              <a:rPr lang="en-US" b="0" dirty="0">
                <a:latin typeface="Segoe UI Light" panose="020B0502040204020203" pitchFamily="34" charset="0"/>
              </a:rPr>
              <a:t>Time-Saving customer solution to find the right cars in stock</a:t>
            </a:r>
          </a:p>
          <a:p>
            <a:pPr marL="171450" indent="-171450">
              <a:buFont typeface="Wingdings" panose="05000000000000000000" pitchFamily="2" charset="2"/>
              <a:buChar char="ü"/>
            </a:pPr>
            <a:r>
              <a:rPr lang="en-US" b="0" dirty="0">
                <a:latin typeface="Segoe UI Light" panose="020B0502040204020203" pitchFamily="34" charset="0"/>
              </a:rPr>
              <a:t>Consistent content that engage customer both outdoor and via indoor IDS (as a video wall, poster) in showroom</a:t>
            </a:r>
            <a:endParaRPr lang="ru-RU" dirty="0">
              <a:latin typeface="Segoe UI Light" panose="020B0502040204020203" pitchFamily="34" charset="0"/>
            </a:endParaRPr>
          </a:p>
        </p:txBody>
      </p:sp>
      <p:sp>
        <p:nvSpPr>
          <p:cNvPr id="10" name="TextBox 9"/>
          <p:cNvSpPr txBox="1"/>
          <p:nvPr/>
        </p:nvSpPr>
        <p:spPr>
          <a:xfrm>
            <a:off x="4403201" y="1214570"/>
            <a:ext cx="7716301" cy="646331"/>
          </a:xfrm>
          <a:prstGeom prst="rect">
            <a:avLst/>
          </a:prstGeom>
          <a:noFill/>
        </p:spPr>
        <p:txBody>
          <a:bodyPr wrap="square" rtlCol="0">
            <a:spAutoFit/>
          </a:bodyPr>
          <a:lstStyle/>
          <a:p>
            <a:r>
              <a:rPr lang="en-US"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A new generation of Prestigio devices is a bright juicy and a live content aimed at attracting new visitors.</a:t>
            </a:r>
            <a:endParaRPr lang="ru-RU"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1" name="Рисунок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3271" y="1861994"/>
            <a:ext cx="1074075" cy="589364"/>
          </a:xfrm>
          <a:prstGeom prst="rect">
            <a:avLst/>
          </a:prstGeom>
        </p:spPr>
      </p:pic>
      <p:grpSp>
        <p:nvGrpSpPr>
          <p:cNvPr id="12" name="Shape 624"/>
          <p:cNvGrpSpPr/>
          <p:nvPr/>
        </p:nvGrpSpPr>
        <p:grpSpPr>
          <a:xfrm>
            <a:off x="6629165" y="3555230"/>
            <a:ext cx="351143" cy="289026"/>
            <a:chOff x="5972700" y="2330200"/>
            <a:chExt cx="411625" cy="387275"/>
          </a:xfrm>
        </p:grpSpPr>
        <p:sp>
          <p:nvSpPr>
            <p:cNvPr id="13" name="Shape 625"/>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 name="Shape 626"/>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15" name="Shape 890"/>
          <p:cNvGrpSpPr/>
          <p:nvPr/>
        </p:nvGrpSpPr>
        <p:grpSpPr>
          <a:xfrm>
            <a:off x="557507" y="6123555"/>
            <a:ext cx="397044" cy="360223"/>
            <a:chOff x="5233525" y="4954450"/>
            <a:chExt cx="538275" cy="516350"/>
          </a:xfrm>
        </p:grpSpPr>
        <p:sp>
          <p:nvSpPr>
            <p:cNvPr id="16" name="Shape 891"/>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7" name="Shape 892"/>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 name="Shape 893"/>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9" name="Shape 894"/>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0" name="Shape 895"/>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1" name="Shape 896"/>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 name="Shape 897"/>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 name="Shape 898"/>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 name="Shape 899"/>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 name="Shape 900"/>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 name="Shape 901"/>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pic>
        <p:nvPicPr>
          <p:cNvPr id="27" name="Рисунок 38"/>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510381" y="1704670"/>
            <a:ext cx="1771639" cy="1569345"/>
          </a:xfrm>
          <a:prstGeom prst="rect">
            <a:avLst/>
          </a:prstGeom>
        </p:spPr>
      </p:pic>
      <p:sp>
        <p:nvSpPr>
          <p:cNvPr id="28" name="Shape 436"/>
          <p:cNvSpPr txBox="1">
            <a:spLocks/>
          </p:cNvSpPr>
          <p:nvPr/>
        </p:nvSpPr>
        <p:spPr>
          <a:xfrm>
            <a:off x="8388198" y="4181203"/>
            <a:ext cx="3139340" cy="175432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indent="0">
              <a:spcBef>
                <a:spcPts val="0"/>
              </a:spcBef>
              <a:buFont typeface="Wingdings" panose="05000000000000000000" pitchFamily="2" charset="2"/>
              <a:buNone/>
              <a:defRPr sz="1200" b="1">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tx1">
                    <a:lumMod val="50000"/>
                    <a:lumOff val="50000"/>
                  </a:schemeClr>
                </a:solidFill>
              </a:rPr>
              <a:t>Project Cost of the ready solution: </a:t>
            </a:r>
          </a:p>
          <a:p>
            <a:r>
              <a:rPr lang="en-US" dirty="0" err="1">
                <a:solidFill>
                  <a:schemeClr val="tx1">
                    <a:lumMod val="50000"/>
                    <a:lumOff val="50000"/>
                  </a:schemeClr>
                </a:solidFill>
              </a:rPr>
              <a:t>Prcies</a:t>
            </a:r>
            <a:r>
              <a:rPr lang="ru-RU" dirty="0">
                <a:solidFill>
                  <a:schemeClr val="tx1">
                    <a:lumMod val="50000"/>
                    <a:lumOff val="50000"/>
                  </a:schemeClr>
                </a:solidFill>
              </a:rPr>
              <a:t>:</a:t>
            </a:r>
            <a:r>
              <a:rPr lang="en-US" dirty="0">
                <a:solidFill>
                  <a:schemeClr val="tx1">
                    <a:lumMod val="50000"/>
                    <a:lumOff val="50000"/>
                  </a:schemeClr>
                </a:solidFill>
              </a:rPr>
              <a:t> </a:t>
            </a:r>
          </a:p>
          <a:p>
            <a:pPr marL="171450" indent="-171450">
              <a:buFont typeface="Arial" panose="020B0604020202020204" pitchFamily="34" charset="0"/>
              <a:buChar char="•"/>
            </a:pPr>
            <a:r>
              <a:rPr lang="en-US" b="0" dirty="0"/>
              <a:t>IDS device</a:t>
            </a:r>
          </a:p>
          <a:p>
            <a:pPr marL="171450" indent="-171450">
              <a:buFont typeface="Arial" panose="020B0604020202020204" pitchFamily="34" charset="0"/>
              <a:buChar char="•"/>
            </a:pPr>
            <a:r>
              <a:rPr lang="en-US" b="0" dirty="0"/>
              <a:t>SW Prestigio </a:t>
            </a:r>
            <a:r>
              <a:rPr lang="en-US" b="0" dirty="0" err="1"/>
              <a:t>Addreality</a:t>
            </a:r>
            <a:r>
              <a:rPr lang="ru-RU" b="0" dirty="0">
                <a:solidFill>
                  <a:schemeClr val="tx1"/>
                </a:solidFill>
              </a:rPr>
              <a:t> </a:t>
            </a:r>
            <a:r>
              <a:rPr lang="en-US" b="0" dirty="0">
                <a:solidFill>
                  <a:schemeClr val="tx1"/>
                </a:solidFill>
              </a:rPr>
              <a:t>(subscription) - </a:t>
            </a:r>
          </a:p>
          <a:p>
            <a:pPr marL="171450" indent="-171450">
              <a:buFont typeface="Arial" panose="020B0604020202020204" pitchFamily="34" charset="0"/>
              <a:buChar char="•"/>
            </a:pPr>
            <a:endParaRPr lang="en-US" b="0" dirty="0">
              <a:solidFill>
                <a:schemeClr val="tx1"/>
              </a:solidFill>
            </a:endParaRPr>
          </a:p>
          <a:p>
            <a:r>
              <a:rPr lang="en-US" b="0" i="1" dirty="0">
                <a:solidFill>
                  <a:srgbClr val="FF0000"/>
                </a:solidFill>
              </a:rPr>
              <a:t>*       </a:t>
            </a:r>
            <a:r>
              <a:rPr lang="en-US" b="0" i="1" dirty="0">
                <a:solidFill>
                  <a:srgbClr val="AF003C"/>
                </a:solidFill>
              </a:rPr>
              <a:t>With each purchase of Full Solution (IDS+SW) the buyer receives free 30 days-trial software use.</a:t>
            </a:r>
            <a:endParaRPr lang="ru-RU" b="0" i="1" dirty="0">
              <a:solidFill>
                <a:srgbClr val="AF003C"/>
              </a:solidFill>
            </a:endParaRPr>
          </a:p>
          <a:p>
            <a:endParaRPr lang="ru-RU" dirty="0">
              <a:solidFill>
                <a:srgbClr val="AF003C"/>
              </a:solidFill>
            </a:endParaRPr>
          </a:p>
        </p:txBody>
      </p:sp>
      <p:sp>
        <p:nvSpPr>
          <p:cNvPr id="29" name="Пятно 1 40"/>
          <p:cNvSpPr/>
          <p:nvPr/>
        </p:nvSpPr>
        <p:spPr>
          <a:xfrm>
            <a:off x="8456143" y="5000414"/>
            <a:ext cx="350982" cy="345979"/>
          </a:xfrm>
          <a:prstGeom prst="irregularSeal1">
            <a:avLst/>
          </a:prstGeom>
          <a:solidFill>
            <a:srgbClr val="FFFF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30" name="Shape 662"/>
          <p:cNvGrpSpPr/>
          <p:nvPr/>
        </p:nvGrpSpPr>
        <p:grpSpPr>
          <a:xfrm>
            <a:off x="11293686" y="4507992"/>
            <a:ext cx="643357" cy="485686"/>
            <a:chOff x="1923075" y="3694075"/>
            <a:chExt cx="437200" cy="341600"/>
          </a:xfrm>
        </p:grpSpPr>
        <p:sp>
          <p:nvSpPr>
            <p:cNvPr id="31" name="Shape 663"/>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 name="Shape 664"/>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3" name="Shape 665"/>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4" name="Shape 666"/>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 name="Shape 667"/>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6" name="Shape 668"/>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7" name="Shape 669"/>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8" name="Shape 670"/>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9" name="Shape 671"/>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extLst>
      <p:ext uri="{BB962C8B-B14F-4D97-AF65-F5344CB8AC3E}">
        <p14:creationId xmlns:p14="http://schemas.microsoft.com/office/powerpoint/2010/main" val="33524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36"/>
          <p:cNvSpPr txBox="1">
            <a:spLocks/>
          </p:cNvSpPr>
          <p:nvPr/>
        </p:nvSpPr>
        <p:spPr>
          <a:xfrm>
            <a:off x="282016" y="4332127"/>
            <a:ext cx="3603193" cy="156966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indent="0">
              <a:spcBef>
                <a:spcPts val="0"/>
              </a:spcBef>
              <a:buFont typeface="Wingdings" panose="05000000000000000000" pitchFamily="2" charset="2"/>
              <a:buNone/>
              <a:defRPr sz="1200" b="1">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solidFill>
                  <a:schemeClr val="tx1">
                    <a:lumMod val="50000"/>
                    <a:lumOff val="50000"/>
                  </a:schemeClr>
                </a:solidFill>
                <a:latin typeface="Segoe UI Light" panose="020B0502040204020203" pitchFamily="34" charset="0"/>
              </a:rPr>
              <a:t>CUTTING COSTS/ INCREASING PROFIT</a:t>
            </a:r>
          </a:p>
          <a:p>
            <a:endParaRPr lang="en-US" dirty="0"/>
          </a:p>
          <a:p>
            <a:pPr marL="228600" indent="-228600">
              <a:buFont typeface="Wingdings" panose="05000000000000000000" pitchFamily="2" charset="2"/>
              <a:buChar char="ü"/>
            </a:pPr>
            <a:r>
              <a:rPr lang="en-US" b="0" dirty="0"/>
              <a:t>Sale of third parties promotion and advertising space for goods which can be acquired via credit</a:t>
            </a:r>
          </a:p>
          <a:p>
            <a:pPr marL="228600" indent="-228600">
              <a:buFont typeface="Wingdings" panose="05000000000000000000" pitchFamily="2" charset="2"/>
              <a:buChar char="ü"/>
            </a:pPr>
            <a:r>
              <a:rPr lang="en-US" b="0" dirty="0"/>
              <a:t>Cross sale external services.</a:t>
            </a:r>
          </a:p>
          <a:p>
            <a:pPr marL="228600" indent="-228600">
              <a:buFont typeface="Wingdings" panose="05000000000000000000" pitchFamily="2" charset="2"/>
              <a:buChar char="ü"/>
            </a:pPr>
            <a:r>
              <a:rPr lang="en-US" b="0" dirty="0"/>
              <a:t>Electronic advertising is more effective than printed materials on 28%</a:t>
            </a:r>
            <a:endParaRPr lang="ru-RU" dirty="0"/>
          </a:p>
        </p:txBody>
      </p:sp>
      <p:sp>
        <p:nvSpPr>
          <p:cNvPr id="3" name="Объект 5"/>
          <p:cNvSpPr txBox="1">
            <a:spLocks/>
          </p:cNvSpPr>
          <p:nvPr/>
        </p:nvSpPr>
        <p:spPr>
          <a:xfrm>
            <a:off x="636489" y="244862"/>
            <a:ext cx="6826250" cy="66040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10000"/>
              </a:lnSpc>
              <a:spcBef>
                <a:spcPct val="0"/>
              </a:spcBef>
              <a:buNone/>
            </a:pP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IDS Digital Signage </a:t>
            </a:r>
            <a:b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b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Banks and Financial Institutions</a:t>
            </a:r>
            <a:endPar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sp>
        <p:nvSpPr>
          <p:cNvPr id="4" name="Shape 436"/>
          <p:cNvSpPr txBox="1">
            <a:spLocks/>
          </p:cNvSpPr>
          <p:nvPr/>
        </p:nvSpPr>
        <p:spPr>
          <a:xfrm>
            <a:off x="4009898" y="1265408"/>
            <a:ext cx="3348766" cy="245890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1pPr>
            <a:lvl2pPr marR="0" lvl="1" algn="l" rtl="0">
              <a:lnSpc>
                <a:spcPct val="100000"/>
              </a:lnSpc>
              <a:spcBef>
                <a:spcPts val="48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2pPr>
            <a:lvl3pPr marR="0" lvl="2" algn="l" rtl="0">
              <a:lnSpc>
                <a:spcPct val="100000"/>
              </a:lnSpc>
              <a:spcBef>
                <a:spcPts val="48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3pPr>
            <a:lvl4pPr marR="0" lvl="3" algn="l" rtl="0">
              <a:lnSpc>
                <a:spcPct val="100000"/>
              </a:lnSpc>
              <a:spcBef>
                <a:spcPts val="36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4pPr>
            <a:lvl5pPr marR="0" lvl="4"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5pPr>
            <a:lvl6pPr marR="0" lvl="5"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6pPr>
            <a:lvl7pPr marR="0" lvl="6"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7pPr>
            <a:lvl8pPr marR="0" lvl="7"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8pPr>
            <a:lvl9pPr marR="0" lvl="8"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9pPr>
          </a:lstStyle>
          <a:p>
            <a:pPr marL="171450" indent="-171450">
              <a:buFont typeface="Wingdings" panose="05000000000000000000" pitchFamily="2" charset="2"/>
              <a:buChar char="ü"/>
            </a:pPr>
            <a:r>
              <a:rPr lang="en-US" sz="1200" b="1" dirty="0">
                <a:solidFill>
                  <a:schemeClr val="tx1">
                    <a:lumMod val="50000"/>
                    <a:lumOff val="50000"/>
                  </a:schemeClr>
                </a:solidFill>
                <a:latin typeface="Segoe UI Light" panose="020B0502040204020203" pitchFamily="34" charset="0"/>
              </a:rPr>
              <a:t>USE BENEFITS</a:t>
            </a:r>
          </a:p>
          <a:p>
            <a:pPr marL="171450" indent="-171450">
              <a:spcBef>
                <a:spcPts val="0"/>
              </a:spcBef>
              <a:buFont typeface="Wingdings" panose="05000000000000000000" pitchFamily="2" charset="2"/>
              <a:buChar char="ü"/>
            </a:pPr>
            <a:endParaRPr lang="ru-RU" sz="12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171450" indent="-171450">
              <a:spcBef>
                <a:spcPts val="0"/>
              </a:spcBef>
              <a:buFont typeface="Wingdings" panose="05000000000000000000" pitchFamily="2" charset="2"/>
              <a:buChar char="ü"/>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Navigation of the bank branch</a:t>
            </a:r>
          </a:p>
          <a:p>
            <a:pPr marL="171450" indent="-171450">
              <a:spcBef>
                <a:spcPts val="0"/>
              </a:spcBef>
              <a:buFont typeface="Wingdings" panose="05000000000000000000" pitchFamily="2" charset="2"/>
              <a:buChar char="ü"/>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Individual communication with the client and display of shares and specials. proposals with the introduction of beacon technologies</a:t>
            </a:r>
          </a:p>
          <a:p>
            <a:pPr marL="171450" indent="-171450">
              <a:spcBef>
                <a:spcPts val="0"/>
              </a:spcBef>
              <a:buFont typeface="Wingdings" panose="05000000000000000000" pitchFamily="2" charset="2"/>
              <a:buChar char="ü"/>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On-line service</a:t>
            </a:r>
          </a:p>
          <a:p>
            <a:pPr marL="171450" indent="-171450">
              <a:spcBef>
                <a:spcPts val="0"/>
              </a:spcBef>
              <a:buFont typeface="Wingdings" panose="05000000000000000000" pitchFamily="2" charset="2"/>
              <a:buChar char="ü"/>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 Remote content update with software</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2" descr="Image result for digital signage for banks"/>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8216" t="2076" r="23455"/>
          <a:stretch/>
        </p:blipFill>
        <p:spPr bwMode="auto">
          <a:xfrm>
            <a:off x="8635510" y="1392478"/>
            <a:ext cx="3254188" cy="2331834"/>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6489" y="1234235"/>
            <a:ext cx="3036094" cy="2696984"/>
          </a:xfrm>
          <a:prstGeom prst="rect">
            <a:avLst/>
          </a:prstGeom>
        </p:spPr>
      </p:pic>
      <p:pic>
        <p:nvPicPr>
          <p:cNvPr id="7" name="Рисунок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23246" y="1094847"/>
            <a:ext cx="1074075" cy="589364"/>
          </a:xfrm>
          <a:prstGeom prst="rect">
            <a:avLst/>
          </a:prstGeom>
        </p:spPr>
      </p:pic>
      <p:grpSp>
        <p:nvGrpSpPr>
          <p:cNvPr id="8" name="Shape 890"/>
          <p:cNvGrpSpPr/>
          <p:nvPr/>
        </p:nvGrpSpPr>
        <p:grpSpPr>
          <a:xfrm>
            <a:off x="7024724" y="2169525"/>
            <a:ext cx="397044" cy="360223"/>
            <a:chOff x="5233525" y="4954450"/>
            <a:chExt cx="538275" cy="516350"/>
          </a:xfrm>
        </p:grpSpPr>
        <p:sp>
          <p:nvSpPr>
            <p:cNvPr id="9" name="Shape 891"/>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 name="Shape 892"/>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 name="Shape 893"/>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 name="Shape 894"/>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 name="Shape 895"/>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 name="Shape 896"/>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 name="Shape 897"/>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6" name="Shape 898"/>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7" name="Shape 899"/>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 name="Shape 900"/>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9" name="Shape 901"/>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20" name="Shape 662"/>
          <p:cNvGrpSpPr/>
          <p:nvPr/>
        </p:nvGrpSpPr>
        <p:grpSpPr>
          <a:xfrm>
            <a:off x="7388971" y="3445533"/>
            <a:ext cx="643357" cy="485686"/>
            <a:chOff x="1923075" y="3694075"/>
            <a:chExt cx="437200" cy="341600"/>
          </a:xfrm>
        </p:grpSpPr>
        <p:sp>
          <p:nvSpPr>
            <p:cNvPr id="21" name="Shape 663"/>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 name="Shape 664"/>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 name="Shape 665"/>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 name="Shape 666"/>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 name="Shape 667"/>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 name="Shape 668"/>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 name="Shape 669"/>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 name="Shape 670"/>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9" name="Shape 671"/>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pic>
        <p:nvPicPr>
          <p:cNvPr id="30" name="Picture 4" descr="Related image"/>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062992" y="4818469"/>
            <a:ext cx="2483224" cy="1456825"/>
          </a:xfrm>
          <a:prstGeom prst="rect">
            <a:avLst/>
          </a:prstGeom>
          <a:noFill/>
          <a:extLst>
            <a:ext uri="{909E8E84-426E-40DD-AFC4-6F175D3DCCD1}">
              <a14:hiddenFill xmlns:a14="http://schemas.microsoft.com/office/drawing/2010/main">
                <a:solidFill>
                  <a:srgbClr val="FFFFFF"/>
                </a:solidFill>
              </a14:hiddenFill>
            </a:ext>
          </a:extLst>
        </p:spPr>
      </p:pic>
      <p:pic>
        <p:nvPicPr>
          <p:cNvPr id="31" name="Рисунок 3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26655" y="4228986"/>
            <a:ext cx="1649950" cy="2061733"/>
          </a:xfrm>
          <a:prstGeom prst="rect">
            <a:avLst/>
          </a:prstGeom>
        </p:spPr>
      </p:pic>
      <p:sp>
        <p:nvSpPr>
          <p:cNvPr id="32" name="Shape 436"/>
          <p:cNvSpPr txBox="1">
            <a:spLocks/>
          </p:cNvSpPr>
          <p:nvPr/>
        </p:nvSpPr>
        <p:spPr>
          <a:xfrm>
            <a:off x="8821547" y="3980154"/>
            <a:ext cx="3139340" cy="175432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indent="0">
              <a:spcBef>
                <a:spcPts val="0"/>
              </a:spcBef>
              <a:buFont typeface="Wingdings" panose="05000000000000000000" pitchFamily="2" charset="2"/>
              <a:buNone/>
              <a:defRPr sz="1200" b="1">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tx1">
                    <a:lumMod val="50000"/>
                    <a:lumOff val="50000"/>
                  </a:schemeClr>
                </a:solidFill>
              </a:rPr>
              <a:t>Project Cost of the ready solution: </a:t>
            </a:r>
          </a:p>
          <a:p>
            <a:r>
              <a:rPr lang="en-US" dirty="0" err="1">
                <a:solidFill>
                  <a:schemeClr val="tx1">
                    <a:lumMod val="50000"/>
                    <a:lumOff val="50000"/>
                  </a:schemeClr>
                </a:solidFill>
              </a:rPr>
              <a:t>Prcies</a:t>
            </a:r>
            <a:r>
              <a:rPr lang="ru-RU" dirty="0">
                <a:solidFill>
                  <a:schemeClr val="tx1">
                    <a:lumMod val="50000"/>
                    <a:lumOff val="50000"/>
                  </a:schemeClr>
                </a:solidFill>
              </a:rPr>
              <a:t>:</a:t>
            </a:r>
            <a:r>
              <a:rPr lang="en-US" dirty="0">
                <a:solidFill>
                  <a:schemeClr val="tx1">
                    <a:lumMod val="50000"/>
                    <a:lumOff val="50000"/>
                  </a:schemeClr>
                </a:solidFill>
              </a:rPr>
              <a:t> </a:t>
            </a:r>
          </a:p>
          <a:p>
            <a:pPr marL="171450" indent="-171450">
              <a:buFont typeface="Arial" panose="020B0604020202020204" pitchFamily="34" charset="0"/>
              <a:buChar char="•"/>
            </a:pPr>
            <a:r>
              <a:rPr lang="en-US" b="0" dirty="0"/>
              <a:t>Poster device</a:t>
            </a:r>
          </a:p>
          <a:p>
            <a:pPr marL="171450" indent="-171450">
              <a:buFont typeface="Arial" panose="020B0604020202020204" pitchFamily="34" charset="0"/>
              <a:buChar char="•"/>
            </a:pPr>
            <a:r>
              <a:rPr lang="en-US" b="0" dirty="0"/>
              <a:t>SW Prestigio </a:t>
            </a:r>
            <a:r>
              <a:rPr lang="en-US" b="0" dirty="0" err="1"/>
              <a:t>Addreality</a:t>
            </a:r>
            <a:r>
              <a:rPr lang="ru-RU" b="0" dirty="0">
                <a:solidFill>
                  <a:schemeClr val="tx1"/>
                </a:solidFill>
              </a:rPr>
              <a:t> </a:t>
            </a:r>
            <a:r>
              <a:rPr lang="en-US" b="0" dirty="0">
                <a:solidFill>
                  <a:schemeClr val="tx1"/>
                </a:solidFill>
              </a:rPr>
              <a:t>(subscription) - </a:t>
            </a:r>
          </a:p>
          <a:p>
            <a:pPr marL="171450" indent="-171450">
              <a:buFont typeface="Arial" panose="020B0604020202020204" pitchFamily="34" charset="0"/>
              <a:buChar char="•"/>
            </a:pPr>
            <a:endParaRPr lang="en-US" b="0" dirty="0">
              <a:solidFill>
                <a:schemeClr val="tx1"/>
              </a:solidFill>
            </a:endParaRPr>
          </a:p>
          <a:p>
            <a:r>
              <a:rPr lang="en-US" b="0" i="1" dirty="0">
                <a:solidFill>
                  <a:srgbClr val="FF0000"/>
                </a:solidFill>
              </a:rPr>
              <a:t>*       </a:t>
            </a:r>
            <a:r>
              <a:rPr lang="en-US" b="0" i="1" dirty="0">
                <a:solidFill>
                  <a:srgbClr val="AF003C"/>
                </a:solidFill>
              </a:rPr>
              <a:t>With each purchase of Full Solution (IDS+SW) the buyer receives free 30 days-trial software use.</a:t>
            </a:r>
            <a:endParaRPr lang="ru-RU" b="0" i="1" dirty="0">
              <a:solidFill>
                <a:srgbClr val="AF003C"/>
              </a:solidFill>
            </a:endParaRPr>
          </a:p>
          <a:p>
            <a:endParaRPr lang="ru-RU" dirty="0">
              <a:solidFill>
                <a:srgbClr val="AF003C"/>
              </a:solidFill>
            </a:endParaRPr>
          </a:p>
        </p:txBody>
      </p:sp>
      <p:sp>
        <p:nvSpPr>
          <p:cNvPr id="33" name="Пятно 1 35"/>
          <p:cNvSpPr/>
          <p:nvPr/>
        </p:nvSpPr>
        <p:spPr>
          <a:xfrm>
            <a:off x="8842170" y="4467955"/>
            <a:ext cx="350982" cy="345979"/>
          </a:xfrm>
          <a:prstGeom prst="irregularSeal1">
            <a:avLst/>
          </a:prstGeom>
          <a:solidFill>
            <a:srgbClr val="FFFF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76503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4"/>
          <p:cNvSpPr txBox="1">
            <a:spLocks/>
          </p:cNvSpPr>
          <p:nvPr/>
        </p:nvSpPr>
        <p:spPr>
          <a:xfrm>
            <a:off x="460885" y="217494"/>
            <a:ext cx="6808085" cy="66040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90000"/>
              </a:lnSpc>
              <a:spcBef>
                <a:spcPct val="0"/>
              </a:spcBef>
              <a:buFont typeface="Arial" pitchFamily="34" charset="0"/>
              <a:buNone/>
            </a:pPr>
            <a:r>
              <a:rPr lang="en-US" sz="2399" b="1" dirty="0">
                <a:solidFill>
                  <a:srgbClr val="3C4F99"/>
                </a:solidFill>
                <a:latin typeface="Segoe UI" panose="020B0502040204020203" pitchFamily="34" charset="0"/>
                <a:ea typeface="Inter" panose="020B0502030000000004" pitchFamily="34" charset="0"/>
                <a:cs typeface="Segoe UI" panose="020B0502040204020203" pitchFamily="34" charset="0"/>
              </a:rPr>
              <a:t>Interactive Digital signage Transport terminals </a:t>
            </a:r>
            <a:endParaRPr lang="ru-RU" sz="2399" b="1" dirty="0">
              <a:solidFill>
                <a:srgbClr val="3C4F99"/>
              </a:solidFill>
              <a:latin typeface="Segoe UI" panose="020B0502040204020203" pitchFamily="34" charset="0"/>
              <a:ea typeface="Inter" panose="020B0502030000000004" pitchFamily="34" charset="0"/>
              <a:cs typeface="Segoe UI" panose="020B0502040204020203" pitchFamily="34" charset="0"/>
            </a:endParaRPr>
          </a:p>
        </p:txBody>
      </p:sp>
      <p:pic>
        <p:nvPicPr>
          <p:cNvPr id="3" name="Picture 2" descr="Related imag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03671" y="2085947"/>
            <a:ext cx="3561367" cy="19998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lated imag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60886" y="980256"/>
            <a:ext cx="3562184" cy="2304212"/>
          </a:xfrm>
          <a:prstGeom prst="rect">
            <a:avLst/>
          </a:prstGeom>
          <a:noFill/>
          <a:extLst>
            <a:ext uri="{909E8E84-426E-40DD-AFC4-6F175D3DCCD1}">
              <a14:hiddenFill xmlns:a14="http://schemas.microsoft.com/office/drawing/2010/main">
                <a:solidFill>
                  <a:srgbClr val="FFFFFF"/>
                </a:solidFill>
              </a14:hiddenFill>
            </a:ext>
          </a:extLst>
        </p:spPr>
      </p:pic>
      <p:sp>
        <p:nvSpPr>
          <p:cNvPr id="5" name="Shape 436"/>
          <p:cNvSpPr txBox="1">
            <a:spLocks/>
          </p:cNvSpPr>
          <p:nvPr/>
        </p:nvSpPr>
        <p:spPr>
          <a:xfrm>
            <a:off x="461243" y="3380513"/>
            <a:ext cx="3289729" cy="32536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1pPr>
            <a:lvl2pPr marR="0" lvl="1" algn="l" rtl="0">
              <a:lnSpc>
                <a:spcPct val="100000"/>
              </a:lnSpc>
              <a:spcBef>
                <a:spcPts val="48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2pPr>
            <a:lvl3pPr marR="0" lvl="2" algn="l" rtl="0">
              <a:lnSpc>
                <a:spcPct val="100000"/>
              </a:lnSpc>
              <a:spcBef>
                <a:spcPts val="48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3pPr>
            <a:lvl4pPr marR="0" lvl="3" algn="l" rtl="0">
              <a:lnSpc>
                <a:spcPct val="100000"/>
              </a:lnSpc>
              <a:spcBef>
                <a:spcPts val="36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4pPr>
            <a:lvl5pPr marR="0" lvl="4"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5pPr>
            <a:lvl6pPr marR="0" lvl="5"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6pPr>
            <a:lvl7pPr marR="0" lvl="6"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7pPr>
            <a:lvl8pPr marR="0" lvl="7"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8pPr>
            <a:lvl9pPr marR="0" lvl="8"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9pPr>
          </a:lstStyle>
          <a:p>
            <a:pPr marL="171450" indent="-171450">
              <a:spcBef>
                <a:spcPts val="0"/>
              </a:spcBef>
              <a:buFont typeface="Wingdings" panose="05000000000000000000" pitchFamily="2" charset="2"/>
              <a:buChar char="Ø"/>
            </a:pPr>
            <a:endParaRPr lang="ru-RU" sz="11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Shape 436"/>
          <p:cNvSpPr txBox="1">
            <a:spLocks/>
          </p:cNvSpPr>
          <p:nvPr/>
        </p:nvSpPr>
        <p:spPr>
          <a:xfrm>
            <a:off x="4358144" y="889027"/>
            <a:ext cx="7304938" cy="62038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1pPr>
            <a:lvl2pPr marR="0" lvl="1" algn="l" rtl="0">
              <a:lnSpc>
                <a:spcPct val="100000"/>
              </a:lnSpc>
              <a:spcBef>
                <a:spcPts val="48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2pPr>
            <a:lvl3pPr marR="0" lvl="2" algn="l" rtl="0">
              <a:lnSpc>
                <a:spcPct val="100000"/>
              </a:lnSpc>
              <a:spcBef>
                <a:spcPts val="48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3pPr>
            <a:lvl4pPr marR="0" lvl="3" algn="l" rtl="0">
              <a:lnSpc>
                <a:spcPct val="100000"/>
              </a:lnSpc>
              <a:spcBef>
                <a:spcPts val="360"/>
              </a:spcBef>
              <a:spcAft>
                <a:spcPts val="0"/>
              </a:spcAft>
              <a:buClr>
                <a:srgbClr val="CEDBE0"/>
              </a:buClr>
              <a:buSzPts val="1600"/>
              <a:buFont typeface="Muli"/>
              <a:buChar char="▫"/>
              <a:defRPr sz="1600" b="0" i="0" u="none" strike="noStrike" cap="none">
                <a:solidFill>
                  <a:srgbClr val="4D778A"/>
                </a:solidFill>
                <a:latin typeface="Muli"/>
                <a:ea typeface="Muli"/>
                <a:cs typeface="Muli"/>
                <a:sym typeface="Muli"/>
              </a:defRPr>
            </a:lvl4pPr>
            <a:lvl5pPr marR="0" lvl="4"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5pPr>
            <a:lvl6pPr marR="0" lvl="5"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6pPr>
            <a:lvl7pPr marR="0" lvl="6"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7pPr>
            <a:lvl8pPr marR="0" lvl="7"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8pPr>
            <a:lvl9pPr marR="0" lvl="8" algn="l" rtl="0">
              <a:lnSpc>
                <a:spcPct val="100000"/>
              </a:lnSpc>
              <a:spcBef>
                <a:spcPts val="360"/>
              </a:spcBef>
              <a:spcAft>
                <a:spcPts val="0"/>
              </a:spcAft>
              <a:buClr>
                <a:srgbClr val="4D778A"/>
              </a:buClr>
              <a:buSzPts val="1600"/>
              <a:buFont typeface="Muli"/>
              <a:buChar char="■"/>
              <a:defRPr sz="1600" b="0" i="0" u="none" strike="noStrike" cap="none">
                <a:solidFill>
                  <a:srgbClr val="4D778A"/>
                </a:solidFill>
                <a:latin typeface="Muli"/>
                <a:ea typeface="Muli"/>
                <a:cs typeface="Muli"/>
                <a:sym typeface="Muli"/>
              </a:defRPr>
            </a:lvl9pPr>
          </a:lstStyle>
          <a:p>
            <a:pPr>
              <a:spcBef>
                <a:spcPts val="0"/>
              </a:spcBef>
              <a:buNone/>
            </a:pPr>
            <a:endParaRPr lang="ru-RU" sz="105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7" name="Shape 890"/>
          <p:cNvGrpSpPr/>
          <p:nvPr/>
        </p:nvGrpSpPr>
        <p:grpSpPr>
          <a:xfrm>
            <a:off x="4207348" y="6124263"/>
            <a:ext cx="397044" cy="360223"/>
            <a:chOff x="5233525" y="4954450"/>
            <a:chExt cx="538275" cy="516350"/>
          </a:xfrm>
        </p:grpSpPr>
        <p:sp>
          <p:nvSpPr>
            <p:cNvPr id="8" name="Shape 891"/>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9" name="Shape 892"/>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10" name="Shape 893"/>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11" name="Shape 894"/>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12" name="Shape 895"/>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13" name="Shape 896"/>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14" name="Shape 897"/>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15" name="Shape 898"/>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16" name="Shape 899"/>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17" name="Shape 900"/>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18" name="Shape 901"/>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grpSp>
      <p:grpSp>
        <p:nvGrpSpPr>
          <p:cNvPr id="19" name="Shape 662"/>
          <p:cNvGrpSpPr/>
          <p:nvPr/>
        </p:nvGrpSpPr>
        <p:grpSpPr>
          <a:xfrm>
            <a:off x="6625614" y="2185544"/>
            <a:ext cx="643357" cy="485686"/>
            <a:chOff x="1923075" y="3694075"/>
            <a:chExt cx="437200" cy="341600"/>
          </a:xfrm>
        </p:grpSpPr>
        <p:sp>
          <p:nvSpPr>
            <p:cNvPr id="20" name="Shape 663"/>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21" name="Shape 664"/>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22" name="Shape 665"/>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23" name="Shape 666"/>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24" name="Shape 667"/>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25" name="Shape 668"/>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26" name="Shape 669"/>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27" name="Shape 670"/>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sp>
          <p:nvSpPr>
            <p:cNvPr id="28" name="Shape 671"/>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9525" cap="rnd" cmpd="sng">
              <a:solidFill>
                <a:srgbClr val="7198A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dirty="0"/>
            </a:p>
          </p:txBody>
        </p:sp>
      </p:grpSp>
      <p:sp>
        <p:nvSpPr>
          <p:cNvPr id="29" name="Прямоугольник 14"/>
          <p:cNvSpPr/>
          <p:nvPr/>
        </p:nvSpPr>
        <p:spPr>
          <a:xfrm>
            <a:off x="7563959" y="4360828"/>
            <a:ext cx="4410357" cy="175432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1200" b="1" dirty="0">
                <a:solidFill>
                  <a:schemeClr val="tx1">
                    <a:lumMod val="50000"/>
                    <a:lumOff val="50000"/>
                  </a:schemeClr>
                </a:solidFill>
                <a:latin typeface="Segoe UI Light" panose="020B0502040204020203" pitchFamily="34" charset="0"/>
              </a:rPr>
              <a:t>CUTTING COSTS/ INCREASING PROFIT</a:t>
            </a:r>
          </a:p>
          <a:p>
            <a:pPr marL="228600" indent="-228600">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Digital advertising is more effective than printed materials on 28%</a:t>
            </a:r>
          </a:p>
          <a:p>
            <a:pPr marL="228600" indent="-228600">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Provides high ROI due to vendor &amp; third parties advertising promo and participation</a:t>
            </a:r>
          </a:p>
          <a:p>
            <a:pPr marL="228600" indent="-228600">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Provides of passengers for the consistent subsequent online advertising</a:t>
            </a:r>
          </a:p>
          <a:p>
            <a:pPr marL="228600" indent="-228600">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Cost-saving due remote management and centralized content updates</a:t>
            </a:r>
            <a:endParaRPr lang="ru-RU"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30" name="Прямоугольник 37"/>
          <p:cNvSpPr/>
          <p:nvPr/>
        </p:nvSpPr>
        <p:spPr>
          <a:xfrm>
            <a:off x="371950" y="3686649"/>
            <a:ext cx="3646745" cy="193899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171450" indent="-171450">
              <a:spcBef>
                <a:spcPts val="0"/>
              </a:spcBef>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Interactive navigation for providing information about restaurants, cafes and entertainment in the territory of the transport terminal</a:t>
            </a:r>
          </a:p>
          <a:p>
            <a:pPr marL="171450" indent="-171450">
              <a:spcBef>
                <a:spcPts val="0"/>
              </a:spcBef>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Use of a kiosk for </a:t>
            </a:r>
            <a:r>
              <a:rPr lang="en-US" sz="1200" dirty="0" err="1">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lost&amp;found</a:t>
            </a: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 services</a:t>
            </a:r>
          </a:p>
          <a:p>
            <a:pPr marL="171450" indent="-171450">
              <a:spcBef>
                <a:spcPts val="0"/>
              </a:spcBef>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IDS for promoting the country of arrival including local hotels and attractions</a:t>
            </a:r>
          </a:p>
          <a:p>
            <a:pPr marL="171450" indent="-171450">
              <a:spcBef>
                <a:spcPts val="0"/>
              </a:spcBef>
              <a:buFont typeface="Wingdings" panose="05000000000000000000" pitchFamily="2" charset="2"/>
              <a:buChar char="ü"/>
            </a:pPr>
            <a:r>
              <a:rPr lang="en-US"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rPr>
              <a:t>Security is the main priority of the transport terminal. Kiosk - a tool for posting information about the necessary measures of caution and social advertising</a:t>
            </a:r>
            <a:endParaRPr lang="ru-RU" sz="1200" dirty="0">
              <a:solidFill>
                <a:schemeClr val="tx1">
                  <a:lumMod val="95000"/>
                  <a:lumOff val="5000"/>
                </a:schemeClr>
              </a:solidFill>
              <a:latin typeface="Segoe UI Light" panose="020B0502040204020203" pitchFamily="34" charset="0"/>
              <a:ea typeface="Segoe UI" panose="020B0502040204020203" pitchFamily="34" charset="0"/>
              <a:cs typeface="Segoe UI" panose="020B0502040204020203" pitchFamily="34" charset="0"/>
            </a:endParaRPr>
          </a:p>
        </p:txBody>
      </p:sp>
      <p:pic>
        <p:nvPicPr>
          <p:cNvPr id="31" name="Рисунок 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18281" y="2169119"/>
            <a:ext cx="1430882" cy="785151"/>
          </a:xfrm>
          <a:prstGeom prst="rect">
            <a:avLst/>
          </a:prstGeom>
        </p:spPr>
      </p:pic>
      <p:pic>
        <p:nvPicPr>
          <p:cNvPr id="32" name="Picture 6" descr="Image result for digital signage in airports"/>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346101" y="1842654"/>
            <a:ext cx="2678399" cy="21427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Image result for digital signage in airports"/>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730314" y="4708933"/>
            <a:ext cx="2614519" cy="1744689"/>
          </a:xfrm>
          <a:prstGeom prst="rect">
            <a:avLst/>
          </a:prstGeom>
          <a:noFill/>
          <a:extLst>
            <a:ext uri="{909E8E84-426E-40DD-AFC4-6F175D3DCCD1}">
              <a14:hiddenFill xmlns:a14="http://schemas.microsoft.com/office/drawing/2010/main">
                <a:solidFill>
                  <a:srgbClr val="FFFFFF"/>
                </a:solidFill>
              </a14:hiddenFill>
            </a:ext>
          </a:extLst>
        </p:spPr>
      </p:pic>
      <p:sp>
        <p:nvSpPr>
          <p:cNvPr id="34" name="Прямоугольник 40"/>
          <p:cNvSpPr/>
          <p:nvPr/>
        </p:nvSpPr>
        <p:spPr>
          <a:xfrm>
            <a:off x="371950" y="3452104"/>
            <a:ext cx="1088760" cy="276999"/>
          </a:xfrm>
          <a:prstGeom prst="rect">
            <a:avLst/>
          </a:prstGeom>
        </p:spPr>
        <p:txBody>
          <a:bodyPr wrap="none">
            <a:spAutoFit/>
          </a:bodyPr>
          <a:lstStyle/>
          <a:p>
            <a:r>
              <a:rPr lang="en-US" sz="1200" b="1" dirty="0">
                <a:solidFill>
                  <a:schemeClr val="tx1">
                    <a:lumMod val="50000"/>
                    <a:lumOff val="50000"/>
                  </a:schemeClr>
                </a:solidFill>
                <a:latin typeface="Segoe UI Light" panose="020B0502040204020203" pitchFamily="34" charset="0"/>
              </a:rPr>
              <a:t>USE BENEFITS</a:t>
            </a:r>
          </a:p>
        </p:txBody>
      </p:sp>
      <p:sp>
        <p:nvSpPr>
          <p:cNvPr id="35" name="TextBox 34"/>
          <p:cNvSpPr txBox="1"/>
          <p:nvPr/>
        </p:nvSpPr>
        <p:spPr>
          <a:xfrm>
            <a:off x="4207348" y="1387327"/>
            <a:ext cx="7716301" cy="646331"/>
          </a:xfrm>
          <a:prstGeom prst="rect">
            <a:avLst/>
          </a:prstGeom>
          <a:noFill/>
        </p:spPr>
        <p:txBody>
          <a:bodyPr wrap="square" rtlCol="0">
            <a:spAutoFit/>
          </a:bodyPr>
          <a:lstStyle/>
          <a:p>
            <a:r>
              <a:rPr lang="en-US"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rPr>
              <a:t>A new generation of Prestigio devices is a bright juicy and a live content aimed at attracting new visitors.</a:t>
            </a:r>
            <a:endParaRPr lang="ru-RU"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6" name="Shape 436"/>
          <p:cNvSpPr txBox="1">
            <a:spLocks/>
          </p:cNvSpPr>
          <p:nvPr/>
        </p:nvSpPr>
        <p:spPr>
          <a:xfrm>
            <a:off x="4306153" y="2989960"/>
            <a:ext cx="3139340" cy="175432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indent="0">
              <a:spcBef>
                <a:spcPts val="0"/>
              </a:spcBef>
              <a:buFont typeface="Wingdings" panose="05000000000000000000" pitchFamily="2" charset="2"/>
              <a:buNone/>
              <a:defRPr sz="1200" b="1">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solidFill>
                  <a:schemeClr val="tx1">
                    <a:lumMod val="50000"/>
                    <a:lumOff val="50000"/>
                  </a:schemeClr>
                </a:solidFill>
              </a:rPr>
              <a:t>Project Cost of the ready solution: </a:t>
            </a:r>
          </a:p>
          <a:p>
            <a:r>
              <a:rPr lang="en-US" dirty="0" err="1">
                <a:solidFill>
                  <a:schemeClr val="tx1">
                    <a:lumMod val="50000"/>
                    <a:lumOff val="50000"/>
                  </a:schemeClr>
                </a:solidFill>
              </a:rPr>
              <a:t>Prcies</a:t>
            </a:r>
            <a:r>
              <a:rPr lang="ru-RU" dirty="0">
                <a:solidFill>
                  <a:schemeClr val="tx1">
                    <a:lumMod val="50000"/>
                    <a:lumOff val="50000"/>
                  </a:schemeClr>
                </a:solidFill>
              </a:rPr>
              <a:t>:</a:t>
            </a:r>
            <a:r>
              <a:rPr lang="en-US" dirty="0">
                <a:solidFill>
                  <a:schemeClr val="tx1">
                    <a:lumMod val="50000"/>
                    <a:lumOff val="50000"/>
                  </a:schemeClr>
                </a:solidFill>
              </a:rPr>
              <a:t> </a:t>
            </a:r>
          </a:p>
          <a:p>
            <a:pPr marL="171450" indent="-171450">
              <a:buFont typeface="Arial" panose="020B0604020202020204" pitchFamily="34" charset="0"/>
              <a:buChar char="•"/>
            </a:pPr>
            <a:r>
              <a:rPr lang="en-US" b="0" dirty="0"/>
              <a:t>Device costs</a:t>
            </a:r>
          </a:p>
          <a:p>
            <a:pPr marL="171450" indent="-171450">
              <a:buFont typeface="Arial" panose="020B0604020202020204" pitchFamily="34" charset="0"/>
              <a:buChar char="•"/>
            </a:pPr>
            <a:r>
              <a:rPr lang="en-US" b="0" dirty="0"/>
              <a:t>SW Prestigio </a:t>
            </a:r>
            <a:r>
              <a:rPr lang="en-US" b="0" dirty="0" err="1"/>
              <a:t>Addreality</a:t>
            </a:r>
            <a:r>
              <a:rPr lang="ru-RU" b="0" dirty="0">
                <a:solidFill>
                  <a:schemeClr val="tx1"/>
                </a:solidFill>
              </a:rPr>
              <a:t> </a:t>
            </a:r>
            <a:r>
              <a:rPr lang="en-US" b="0" dirty="0">
                <a:solidFill>
                  <a:schemeClr val="tx1"/>
                </a:solidFill>
              </a:rPr>
              <a:t>(subscription) - </a:t>
            </a:r>
          </a:p>
          <a:p>
            <a:pPr marL="171450" indent="-171450">
              <a:buFont typeface="Arial" panose="020B0604020202020204" pitchFamily="34" charset="0"/>
              <a:buChar char="•"/>
            </a:pPr>
            <a:endParaRPr lang="en-US" b="0" dirty="0">
              <a:solidFill>
                <a:schemeClr val="tx1"/>
              </a:solidFill>
            </a:endParaRPr>
          </a:p>
          <a:p>
            <a:r>
              <a:rPr lang="en-US" b="0" i="1" dirty="0">
                <a:solidFill>
                  <a:srgbClr val="FF0000"/>
                </a:solidFill>
              </a:rPr>
              <a:t>*       </a:t>
            </a:r>
            <a:r>
              <a:rPr lang="en-US" b="0" i="1" dirty="0">
                <a:solidFill>
                  <a:schemeClr val="tx1">
                    <a:lumMod val="50000"/>
                    <a:lumOff val="50000"/>
                  </a:schemeClr>
                </a:solidFill>
              </a:rPr>
              <a:t>With each purchase of Full Solution (IDS+SW) the buyer receives free 30 days-trial software use.</a:t>
            </a:r>
            <a:endParaRPr lang="ru-RU" b="0" i="1" dirty="0">
              <a:solidFill>
                <a:schemeClr val="tx1">
                  <a:lumMod val="50000"/>
                  <a:lumOff val="50000"/>
                </a:schemeClr>
              </a:solidFill>
            </a:endParaRPr>
          </a:p>
          <a:p>
            <a:endParaRPr lang="ru-RU" dirty="0">
              <a:solidFill>
                <a:srgbClr val="AF003C"/>
              </a:solidFill>
            </a:endParaRPr>
          </a:p>
        </p:txBody>
      </p:sp>
    </p:spTree>
    <p:extLst>
      <p:ext uri="{BB962C8B-B14F-4D97-AF65-F5344CB8AC3E}">
        <p14:creationId xmlns:p14="http://schemas.microsoft.com/office/powerpoint/2010/main" val="297320606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EEC0D5077A43418F8B76CEF525A8E9" ma:contentTypeVersion="15" ma:contentTypeDescription="Create a new document." ma:contentTypeScope="" ma:versionID="98dd160609a6ee8b88361c8bd42c95fe">
  <xsd:schema xmlns:xsd="http://www.w3.org/2001/XMLSchema" xmlns:xs="http://www.w3.org/2001/XMLSchema" xmlns:p="http://schemas.microsoft.com/office/2006/metadata/properties" xmlns:ns2="b8d140e0-b9b7-454d-bfcc-1f1c35e8bf36" xmlns:ns3="46946eef-a000-4bc3-a78e-14a94e626036" targetNamespace="http://schemas.microsoft.com/office/2006/metadata/properties" ma:root="true" ma:fieldsID="8efa13bbb8a8cd81d8238241fc449e84" ns2:_="" ns3:_="">
    <xsd:import namespace="b8d140e0-b9b7-454d-bfcc-1f1c35e8bf36"/>
    <xsd:import namespace="46946eef-a000-4bc3-a78e-14a94e62603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d140e0-b9b7-454d-bfcc-1f1c35e8bf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c2f9bc8-16a6-4231-8b1a-99f89bca05f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6946eef-a000-4bc3-a78e-14a94e62603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49c078c-1fe7-42c5-8aca-ac703bb3f828}" ma:internalName="TaxCatchAll" ma:showField="CatchAllData" ma:web="46946eef-a000-4bc3-a78e-14a94e6260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8d140e0-b9b7-454d-bfcc-1f1c35e8bf36">
      <Terms xmlns="http://schemas.microsoft.com/office/infopath/2007/PartnerControls"/>
    </lcf76f155ced4ddcb4097134ff3c332f>
    <TaxCatchAll xmlns="46946eef-a000-4bc3-a78e-14a94e62603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2FF488-D3E8-4311-81FB-EA4156F5B0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d140e0-b9b7-454d-bfcc-1f1c35e8bf36"/>
    <ds:schemaRef ds:uri="46946eef-a000-4bc3-a78e-14a94e6260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695EE1-F4C1-4AA6-8DE5-0E84CE6B6F9E}">
  <ds:schemaRefs>
    <ds:schemaRef ds:uri="b8d140e0-b9b7-454d-bfcc-1f1c35e8bf36"/>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purl.org/dc/elements/1.1/"/>
    <ds:schemaRef ds:uri="46946eef-a000-4bc3-a78e-14a94e626036"/>
    <ds:schemaRef ds:uri="http://www.w3.org/XML/1998/namespace"/>
  </ds:schemaRefs>
</ds:datastoreItem>
</file>

<file path=customXml/itemProps3.xml><?xml version="1.0" encoding="utf-8"?>
<ds:datastoreItem xmlns:ds="http://schemas.openxmlformats.org/officeDocument/2006/customXml" ds:itemID="{21F5DDC2-FD13-45E6-9D9A-88CB4713CF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597</TotalTime>
  <Words>4074</Words>
  <Application>Microsoft Office PowerPoint</Application>
  <PresentationFormat>Custom</PresentationFormat>
  <Paragraphs>525</Paragraphs>
  <Slides>56</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Calibri</vt:lpstr>
      <vt:lpstr>Calibri Light</vt:lpstr>
      <vt:lpstr>Muli</vt:lpstr>
      <vt:lpstr>Segoe UI</vt:lpstr>
      <vt:lpstr>Segoe UI Light</vt:lpstr>
      <vt:lpstr>Segoe UI Semibold</vt:lpstr>
      <vt:lpstr>Segoe UI Semilight</vt:lpstr>
      <vt:lpstr>Wingdings</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Prestigio DS application appearance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Tatsiana Mikhailouskaya</dc:creator>
  <cp:lastModifiedBy>BDM Prestigio Solutions Denis Sudlenkov</cp:lastModifiedBy>
  <cp:revision>59</cp:revision>
  <dcterms:modified xsi:type="dcterms:W3CDTF">2022-11-02T14:58:54Z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0x010100DBEEC0D5077A43418F8B76CEF525A8E9</vt:lpwstr>
  </property>
  <property fmtid="{D5CDD505-2E9C-101B-9397-08002B2CF9AE}" pid="3" name="MediaServiceImageTags">
    <vt:lpwstr/>
  </property>
</Properties>
</file>